
<file path=[Content_Types].xml><?xml version="1.0" encoding="utf-8"?>
<Types xmlns="http://schemas.openxmlformats.org/package/2006/content-types">
  <Default Extension="emf" ContentType="image/x-emf"/>
  <Default Extension="jfif" ContentType="image/jpeg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6"/>
    <p:sldMasterId id="2147483912" r:id="rId7"/>
  </p:sldMasterIdLst>
  <p:notesMasterIdLst>
    <p:notesMasterId r:id="rId42"/>
  </p:notesMasterIdLst>
  <p:handoutMasterIdLst>
    <p:handoutMasterId r:id="rId43"/>
  </p:handoutMasterIdLst>
  <p:sldIdLst>
    <p:sldId id="256" r:id="rId8"/>
    <p:sldId id="316" r:id="rId9"/>
    <p:sldId id="3732" r:id="rId10"/>
    <p:sldId id="291" r:id="rId11"/>
    <p:sldId id="273" r:id="rId12"/>
    <p:sldId id="305" r:id="rId13"/>
    <p:sldId id="290" r:id="rId14"/>
    <p:sldId id="289" r:id="rId15"/>
    <p:sldId id="285" r:id="rId16"/>
    <p:sldId id="3749" r:id="rId17"/>
    <p:sldId id="306" r:id="rId18"/>
    <p:sldId id="3746" r:id="rId19"/>
    <p:sldId id="307" r:id="rId20"/>
    <p:sldId id="3744" r:id="rId21"/>
    <p:sldId id="310" r:id="rId22"/>
    <p:sldId id="262" r:id="rId23"/>
    <p:sldId id="279" r:id="rId24"/>
    <p:sldId id="280" r:id="rId25"/>
    <p:sldId id="281" r:id="rId26"/>
    <p:sldId id="308" r:id="rId27"/>
    <p:sldId id="311" r:id="rId28"/>
    <p:sldId id="3750" r:id="rId29"/>
    <p:sldId id="3751" r:id="rId30"/>
    <p:sldId id="288" r:id="rId31"/>
    <p:sldId id="309" r:id="rId32"/>
    <p:sldId id="275" r:id="rId33"/>
    <p:sldId id="271" r:id="rId34"/>
    <p:sldId id="3752" r:id="rId35"/>
    <p:sldId id="295" r:id="rId36"/>
    <p:sldId id="296" r:id="rId37"/>
    <p:sldId id="297" r:id="rId38"/>
    <p:sldId id="298" r:id="rId39"/>
    <p:sldId id="3745" r:id="rId40"/>
    <p:sldId id="461" r:id="rId41"/>
  </p:sldIdLst>
  <p:sldSz cx="9144000" cy="5715000" type="screen16x10"/>
  <p:notesSz cx="6797675" cy="9926638"/>
  <p:custDataLst>
    <p:tags r:id="rId44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521415D9-36F7-43E2-AB2F-B90AF26B5E84}">
      <p14:sectionLst xmlns:p14="http://schemas.microsoft.com/office/powerpoint/2010/main">
        <p14:section name="Default Section" id="{3B0A3BED-6146-4224-B856-952FE5E365A6}">
          <p14:sldIdLst>
            <p14:sldId id="256"/>
            <p14:sldId id="316"/>
            <p14:sldId id="3732"/>
            <p14:sldId id="291"/>
            <p14:sldId id="273"/>
            <p14:sldId id="305"/>
            <p14:sldId id="290"/>
            <p14:sldId id="289"/>
            <p14:sldId id="285"/>
            <p14:sldId id="3749"/>
            <p14:sldId id="306"/>
            <p14:sldId id="3746"/>
            <p14:sldId id="307"/>
            <p14:sldId id="3744"/>
            <p14:sldId id="310"/>
            <p14:sldId id="262"/>
            <p14:sldId id="279"/>
            <p14:sldId id="280"/>
            <p14:sldId id="281"/>
            <p14:sldId id="308"/>
            <p14:sldId id="311"/>
            <p14:sldId id="3750"/>
            <p14:sldId id="3751"/>
            <p14:sldId id="288"/>
            <p14:sldId id="309"/>
            <p14:sldId id="275"/>
            <p14:sldId id="271"/>
            <p14:sldId id="3752"/>
            <p14:sldId id="295"/>
            <p14:sldId id="296"/>
            <p14:sldId id="297"/>
            <p14:sldId id="298"/>
            <p14:sldId id="3745"/>
            <p14:sldId id="46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666" userDrawn="1">
          <p15:clr>
            <a:srgbClr val="A4A3A4"/>
          </p15:clr>
        </p15:guide>
        <p15:guide id="2" orient="horz" pos="303" userDrawn="1">
          <p15:clr>
            <a:srgbClr val="A4A3A4"/>
          </p15:clr>
        </p15:guide>
        <p15:guide id="3" pos="158" userDrawn="1">
          <p15:clr>
            <a:srgbClr val="A4A3A4"/>
          </p15:clr>
        </p15:guide>
        <p15:guide id="4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99CC33"/>
    <a:srgbClr val="F1F1F1"/>
    <a:srgbClr val="D0E7A1"/>
    <a:srgbClr val="B2D35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623" autoAdjust="0"/>
    <p:restoredTop sz="99855" autoAdjust="0"/>
  </p:normalViewPr>
  <p:slideViewPr>
    <p:cSldViewPr>
      <p:cViewPr varScale="1">
        <p:scale>
          <a:sx n="148" d="100"/>
          <a:sy n="148" d="100"/>
        </p:scale>
        <p:origin x="132" y="264"/>
      </p:cViewPr>
      <p:guideLst>
        <p:guide orient="horz" pos="666"/>
        <p:guide orient="horz" pos="303"/>
        <p:guide pos="158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>
        <p:scale>
          <a:sx n="100" d="100"/>
          <a:sy n="100" d="100"/>
        </p:scale>
        <p:origin x="-2406" y="-36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slide" Target="slides/slide32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notesMaster" Target="notesMasters/notesMaster1.xml"/><Relationship Id="rId47" Type="http://schemas.openxmlformats.org/officeDocument/2006/relationships/theme" Target="theme/theme1.xml"/><Relationship Id="rId7" Type="http://schemas.openxmlformats.org/officeDocument/2006/relationships/slideMaster" Target="slideMasters/slideMaster2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presProps" Target="presProps.xml"/><Relationship Id="rId5" Type="http://schemas.openxmlformats.org/officeDocument/2006/relationships/customXml" Target="../customXml/item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4" Type="http://schemas.openxmlformats.org/officeDocument/2006/relationships/tags" Target="tags/tag1.xml"/><Relationship Id="rId4" Type="http://schemas.openxmlformats.org/officeDocument/2006/relationships/customXml" Target="../customXml/item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handoutMaster" Target="handoutMasters/handoutMaster1.xml"/><Relationship Id="rId48" Type="http://schemas.openxmlformats.org/officeDocument/2006/relationships/tableStyles" Target="tableStyles.xml"/><Relationship Id="rId8" Type="http://schemas.openxmlformats.org/officeDocument/2006/relationships/slide" Target="slides/slide1.xml"/><Relationship Id="rId3" Type="http://schemas.openxmlformats.org/officeDocument/2006/relationships/customXml" Target="../customXml/item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viewProps" Target="viewProps.xml"/><Relationship Id="rId20" Type="http://schemas.openxmlformats.org/officeDocument/2006/relationships/slide" Target="slides/slide13.xml"/><Relationship Id="rId41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667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4" y="1"/>
            <a:ext cx="2945659" cy="49667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22D88DB-7148-4649-84C9-3EBD50C709C6}" type="datetimeFigureOut">
              <a:rPr lang="en-GB"/>
              <a:pPr>
                <a:defRPr/>
              </a:pPr>
              <a:t>24/09/2024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28272"/>
            <a:ext cx="2945659" cy="49667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4" y="9428272"/>
            <a:ext cx="2945659" cy="49667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DF7E9B3-07F6-4CB5-8FC7-0A7011D699D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667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4" y="1"/>
            <a:ext cx="2945659" cy="49667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DC48558-3331-4190-9AD6-7145AD09329E}" type="datetimeFigureOut">
              <a:rPr lang="en-GB"/>
              <a:pPr>
                <a:defRPr/>
              </a:pPr>
              <a:t>24/09/2024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744538"/>
            <a:ext cx="59563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832"/>
            <a:ext cx="5438140" cy="44666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28272"/>
            <a:ext cx="2945659" cy="49667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4" y="9428272"/>
            <a:ext cx="2945659" cy="49667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6A795EF-6F21-491F-B720-88A70273355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Espace réservé de l'en-tête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D0BFF12-5523-4381-97A5-D0E464795D87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72603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A82A09-BCF1-4759-BD86-37D36BB3767F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55198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A82A09-BCF1-4759-BD86-37D36BB3767F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1534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A82A09-BCF1-4759-BD86-37D36BB3767F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662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cables&#10;&#10;Description automatically generated">
            <a:extLst>
              <a:ext uri="{FF2B5EF4-FFF2-40B4-BE49-F238E27FC236}">
                <a16:creationId xmlns:a16="http://schemas.microsoft.com/office/drawing/2014/main" id="{34C2478E-1610-EDBA-57C7-1AA9187CDA6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94" b="8494"/>
          <a:stretch/>
        </p:blipFill>
        <p:spPr>
          <a:xfrm>
            <a:off x="0" y="0"/>
            <a:ext cx="9143999" cy="5715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C1BF6FEA-28F8-4676-983C-18D9A352D565}"/>
              </a:ext>
            </a:extLst>
          </p:cNvPr>
          <p:cNvSpPr/>
          <p:nvPr userDrawn="1"/>
        </p:nvSpPr>
        <p:spPr>
          <a:xfrm>
            <a:off x="-1" y="0"/>
            <a:ext cx="9144000" cy="5715000"/>
          </a:xfrm>
          <a:prstGeom prst="rect">
            <a:avLst/>
          </a:prstGeom>
          <a:gradFill>
            <a:gsLst>
              <a:gs pos="49000">
                <a:schemeClr val="tx1">
                  <a:alpha val="60000"/>
                </a:schemeClr>
              </a:gs>
              <a:gs pos="0">
                <a:schemeClr val="tx1">
                  <a:alpha val="90000"/>
                </a:schemeClr>
              </a:gs>
              <a:gs pos="100000">
                <a:schemeClr val="tx1">
                  <a:alpha val="9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35769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0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abl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D3E304-605C-D344-9B5C-3F2E0F2A6C5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/>
              <a:t>Click to </a:t>
            </a:r>
            <a:r>
              <a:rPr lang="fr-FR" err="1"/>
              <a:t>edit</a:t>
            </a:r>
            <a:r>
              <a:rPr lang="fr-FR"/>
              <a:t> master </a:t>
            </a:r>
            <a:r>
              <a:rPr lang="fr-FR" err="1"/>
              <a:t>text</a:t>
            </a:r>
            <a:r>
              <a:rPr lang="fr-FR"/>
              <a:t> styles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A3FDBA7-77B4-0A47-A2F6-8E0C6253D2F4}"/>
              </a:ext>
            </a:extLst>
          </p:cNvPr>
          <p:cNvSpPr/>
          <p:nvPr userDrawn="1"/>
        </p:nvSpPr>
        <p:spPr>
          <a:xfrm>
            <a:off x="0" y="162724"/>
            <a:ext cx="230521" cy="51867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Roboto" panose="02000000000000000000" pitchFamily="2" charset="0"/>
            </a:endParaRPr>
          </a:p>
        </p:txBody>
      </p:sp>
      <p:pic>
        <p:nvPicPr>
          <p:cNvPr id="5" name="Picture 4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292B0B83-6100-4406-9405-91E07A9EE4E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15711" y="4860329"/>
            <a:ext cx="1486582" cy="618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8676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pour une image  9">
            <a:extLst>
              <a:ext uri="{FF2B5EF4-FFF2-40B4-BE49-F238E27FC236}">
                <a16:creationId xmlns:a16="http://schemas.microsoft.com/office/drawing/2014/main" id="{4347D973-9F49-7440-8856-EB054884CA3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30" y="0"/>
            <a:ext cx="5387578" cy="5715000"/>
          </a:xfrm>
          <a:solidFill>
            <a:schemeClr val="bg2"/>
          </a:solidFill>
        </p:spPr>
        <p:txBody>
          <a:bodyPr anchor="ctr" anchorCtr="0">
            <a:normAutofit/>
          </a:bodyPr>
          <a:lstStyle>
            <a:lvl1pPr marL="0" marR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 b="0">
                <a:latin typeface="+mj-lt"/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icon to add image to placeholder</a:t>
            </a:r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610E0AC-329B-EB43-82DE-E8E5C7ACCB3B}"/>
              </a:ext>
            </a:extLst>
          </p:cNvPr>
          <p:cNvSpPr/>
          <p:nvPr userDrawn="1"/>
        </p:nvSpPr>
        <p:spPr>
          <a:xfrm>
            <a:off x="5387547" y="0"/>
            <a:ext cx="3756453" cy="5715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Roboto" panose="02000000000000000000" pitchFamily="2" charset="0"/>
            </a:endParaRPr>
          </a:p>
        </p:txBody>
      </p:sp>
      <p:sp>
        <p:nvSpPr>
          <p:cNvPr id="14" name="Titre 1">
            <a:extLst>
              <a:ext uri="{FF2B5EF4-FFF2-40B4-BE49-F238E27FC236}">
                <a16:creationId xmlns:a16="http://schemas.microsoft.com/office/drawing/2014/main" id="{B8EBD710-8300-E549-9239-316AD831C1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52120" y="2163501"/>
            <a:ext cx="3057530" cy="1214179"/>
          </a:xfrm>
        </p:spPr>
        <p:txBody>
          <a:bodyPr anchor="b">
            <a:spAutoFit/>
          </a:bodyPr>
          <a:lstStyle>
            <a:lvl1pPr>
              <a:defRPr sz="2700" b="1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r>
              <a:rPr lang="fr-FR"/>
              <a:t>click to </a:t>
            </a:r>
            <a:r>
              <a:rPr lang="fr-FR" err="1"/>
              <a:t>edit</a:t>
            </a:r>
            <a:r>
              <a:rPr lang="fr-FR"/>
              <a:t> master </a:t>
            </a:r>
            <a:r>
              <a:rPr lang="fr-FR" err="1"/>
              <a:t>title</a:t>
            </a:r>
            <a:r>
              <a:rPr lang="fr-FR"/>
              <a:t> style</a:t>
            </a:r>
          </a:p>
        </p:txBody>
      </p:sp>
      <p:sp>
        <p:nvSpPr>
          <p:cNvPr id="15" name="Espace réservé du texte 2">
            <a:extLst>
              <a:ext uri="{FF2B5EF4-FFF2-40B4-BE49-F238E27FC236}">
                <a16:creationId xmlns:a16="http://schemas.microsoft.com/office/drawing/2014/main" id="{669F99C8-83C1-0549-BED6-5E83D299F93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652120" y="3572827"/>
            <a:ext cx="3057530" cy="307777"/>
          </a:xfrm>
        </p:spPr>
        <p:txBody>
          <a:bodyPr>
            <a:spAutoFit/>
          </a:bodyPr>
          <a:lstStyle>
            <a:lvl1pPr marL="0" indent="0">
              <a:buNone/>
              <a:defRPr sz="1350" b="0">
                <a:solidFill>
                  <a:schemeClr val="bg1"/>
                </a:solidFill>
                <a:latin typeface="+mj-lt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Click to </a:t>
            </a:r>
            <a:r>
              <a:rPr lang="fr-FR" err="1"/>
              <a:t>edit</a:t>
            </a:r>
            <a:r>
              <a:rPr lang="fr-FR"/>
              <a:t> master </a:t>
            </a:r>
            <a:r>
              <a:rPr lang="fr-FR" err="1"/>
              <a:t>subtitle</a:t>
            </a:r>
            <a:r>
              <a:rPr lang="fr-FR"/>
              <a:t> style</a:t>
            </a:r>
          </a:p>
        </p:txBody>
      </p:sp>
      <p:pic>
        <p:nvPicPr>
          <p:cNvPr id="7" name="Picture 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47412036-9193-42CB-878B-AD076603023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08308" y="4838357"/>
            <a:ext cx="1486578" cy="633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4926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D3E304-605C-D344-9B5C-3F2E0F2A6C5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r>
              <a:rPr lang="fr-FR"/>
              <a:t>Click to </a:t>
            </a:r>
            <a:r>
              <a:rPr lang="fr-FR" err="1"/>
              <a:t>edit</a:t>
            </a:r>
            <a:r>
              <a:rPr lang="fr-FR"/>
              <a:t> master </a:t>
            </a:r>
            <a:r>
              <a:rPr lang="fr-FR" err="1"/>
              <a:t>text</a:t>
            </a:r>
            <a:r>
              <a:rPr lang="fr-FR"/>
              <a:t> styles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3B0F677-F25D-D149-AD72-09AC749F203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02127" y="1288346"/>
            <a:ext cx="8119358" cy="3333975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2pPr>
            <a:lvl3pPr>
              <a:buClr>
                <a:schemeClr val="accent2"/>
              </a:buClr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lvl="0"/>
            <a:r>
              <a:rPr lang="fr-FR" dirty="0" err="1"/>
              <a:t>Text</a:t>
            </a:r>
            <a:r>
              <a:rPr lang="fr-FR" dirty="0"/>
              <a:t> 1</a:t>
            </a:r>
          </a:p>
          <a:p>
            <a:pPr lvl="1"/>
            <a:r>
              <a:rPr lang="fr-FR" dirty="0" err="1"/>
              <a:t>Text</a:t>
            </a:r>
            <a:r>
              <a:rPr lang="fr-FR" dirty="0"/>
              <a:t> 2</a:t>
            </a:r>
          </a:p>
          <a:p>
            <a:pPr lvl="2"/>
            <a:r>
              <a:rPr lang="fr-FR" dirty="0" err="1"/>
              <a:t>Text</a:t>
            </a:r>
            <a:r>
              <a:rPr lang="fr-FR" dirty="0"/>
              <a:t> 3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A3FDBA7-77B4-0A47-A2F6-8E0C6253D2F4}"/>
              </a:ext>
            </a:extLst>
          </p:cNvPr>
          <p:cNvSpPr/>
          <p:nvPr userDrawn="1"/>
        </p:nvSpPr>
        <p:spPr>
          <a:xfrm>
            <a:off x="0" y="162724"/>
            <a:ext cx="230521" cy="51867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Roboto" panose="02000000000000000000" pitchFamily="2" charset="0"/>
            </a:endParaRPr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237B97E2-A73B-4171-B28A-BF0A1748241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08304" y="4838357"/>
            <a:ext cx="1486581" cy="633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598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D3E304-605C-D344-9B5C-3F2E0F2A6C5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text</a:t>
            </a:r>
            <a:r>
              <a:rPr lang="fr-FR" dirty="0"/>
              <a:t> styles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3B0F677-F25D-D149-AD72-09AC749F203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02127" y="1288346"/>
            <a:ext cx="4476883" cy="3626115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2pPr>
            <a:lvl3pPr>
              <a:buClr>
                <a:schemeClr val="accent2"/>
              </a:buClr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lvl="0"/>
            <a:r>
              <a:rPr lang="fr-FR" err="1"/>
              <a:t>Text</a:t>
            </a:r>
            <a:r>
              <a:rPr lang="fr-FR"/>
              <a:t> 1</a:t>
            </a:r>
          </a:p>
          <a:p>
            <a:pPr lvl="1"/>
            <a:r>
              <a:rPr lang="fr-FR" err="1"/>
              <a:t>Text</a:t>
            </a:r>
            <a:r>
              <a:rPr lang="fr-FR"/>
              <a:t> 2</a:t>
            </a:r>
          </a:p>
          <a:p>
            <a:pPr lvl="2"/>
            <a:r>
              <a:rPr lang="fr-FR" err="1"/>
              <a:t>Text</a:t>
            </a:r>
            <a:r>
              <a:rPr lang="fr-FR"/>
              <a:t> 3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A3FDBA7-77B4-0A47-A2F6-8E0C6253D2F4}"/>
              </a:ext>
            </a:extLst>
          </p:cNvPr>
          <p:cNvSpPr/>
          <p:nvPr userDrawn="1"/>
        </p:nvSpPr>
        <p:spPr>
          <a:xfrm>
            <a:off x="0" y="162724"/>
            <a:ext cx="230521" cy="51867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Roboto" panose="02000000000000000000" pitchFamily="2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F7853FD-670B-FE49-9E89-546CA621B721}"/>
              </a:ext>
            </a:extLst>
          </p:cNvPr>
          <p:cNvSpPr/>
          <p:nvPr userDrawn="1"/>
        </p:nvSpPr>
        <p:spPr>
          <a:xfrm>
            <a:off x="5387547" y="1122671"/>
            <a:ext cx="3756453" cy="359447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Roboto" panose="02000000000000000000" pitchFamily="2" charset="0"/>
            </a:endParaRPr>
          </a:p>
        </p:txBody>
      </p:sp>
      <p:sp>
        <p:nvSpPr>
          <p:cNvPr id="16" name="Espace réservé du contenu 2">
            <a:extLst>
              <a:ext uri="{FF2B5EF4-FFF2-40B4-BE49-F238E27FC236}">
                <a16:creationId xmlns:a16="http://schemas.microsoft.com/office/drawing/2014/main" id="{CE69DE4A-8A05-D745-B5C2-BF70ACA91D4A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5716508" y="1559976"/>
            <a:ext cx="3098531" cy="625006"/>
          </a:xfrm>
        </p:spPr>
        <p:txBody>
          <a:bodyPr anchor="t" anchorCtr="0">
            <a:normAutofit/>
          </a:bodyPr>
          <a:lstStyle>
            <a:lvl1pPr marL="0" indent="0" algn="ctr">
              <a:buNone/>
              <a:defRPr sz="2400" b="1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algn="ctr">
              <a:defRPr/>
            </a:lvl2pPr>
            <a:lvl3pPr algn="ctr">
              <a:buClr>
                <a:schemeClr val="accent2"/>
              </a:buClr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lvl="0"/>
            <a:r>
              <a:rPr lang="fr-FR" err="1"/>
              <a:t>Text</a:t>
            </a:r>
            <a:r>
              <a:rPr lang="fr-FR"/>
              <a:t> 1</a:t>
            </a:r>
          </a:p>
        </p:txBody>
      </p:sp>
      <p:sp>
        <p:nvSpPr>
          <p:cNvPr id="17" name="Espace réservé du contenu 2">
            <a:extLst>
              <a:ext uri="{FF2B5EF4-FFF2-40B4-BE49-F238E27FC236}">
                <a16:creationId xmlns:a16="http://schemas.microsoft.com/office/drawing/2014/main" id="{F8722B7E-8AA3-3342-9F8C-8DCC8C4DCE8B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5716508" y="2839442"/>
            <a:ext cx="3098531" cy="159007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 b="0">
                <a:solidFill>
                  <a:schemeClr val="bg1"/>
                </a:solidFill>
                <a:latin typeface="+mj-lt"/>
                <a:cs typeface="Traditional Arabic" panose="020B0604020202020204" pitchFamily="18" charset="-78"/>
              </a:defRPr>
            </a:lvl1pPr>
            <a:lvl2pPr algn="ctr">
              <a:defRPr/>
            </a:lvl2pPr>
            <a:lvl3pPr algn="ctr">
              <a:buClr>
                <a:schemeClr val="accent2"/>
              </a:buClr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lvl="0"/>
            <a:r>
              <a:rPr lang="fr-FR" err="1"/>
              <a:t>Text</a:t>
            </a:r>
            <a:r>
              <a:rPr lang="fr-FR"/>
              <a:t> 3</a:t>
            </a:r>
          </a:p>
        </p:txBody>
      </p:sp>
      <p:sp>
        <p:nvSpPr>
          <p:cNvPr id="18" name="Espace réservé du contenu 2">
            <a:extLst>
              <a:ext uri="{FF2B5EF4-FFF2-40B4-BE49-F238E27FC236}">
                <a16:creationId xmlns:a16="http://schemas.microsoft.com/office/drawing/2014/main" id="{0F3A4130-77FD-6E47-8BD5-4FE5BE54B824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5716508" y="2096133"/>
            <a:ext cx="3098531" cy="625006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 b="0">
                <a:solidFill>
                  <a:schemeClr val="bg1"/>
                </a:solidFill>
                <a:latin typeface="+mj-lt"/>
              </a:defRPr>
            </a:lvl1pPr>
            <a:lvl2pPr algn="ctr">
              <a:defRPr/>
            </a:lvl2pPr>
            <a:lvl3pPr algn="ctr">
              <a:buClr>
                <a:schemeClr val="accent2"/>
              </a:buClr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lvl="0"/>
            <a:r>
              <a:rPr lang="fr-FR" err="1"/>
              <a:t>Text</a:t>
            </a:r>
            <a:r>
              <a:rPr lang="fr-FR"/>
              <a:t> 2</a:t>
            </a:r>
          </a:p>
        </p:txBody>
      </p:sp>
      <p:pic>
        <p:nvPicPr>
          <p:cNvPr id="12" name="Picture 11" descr="Icon&#10;&#10;Description automatically generated">
            <a:extLst>
              <a:ext uri="{FF2B5EF4-FFF2-40B4-BE49-F238E27FC236}">
                <a16:creationId xmlns:a16="http://schemas.microsoft.com/office/drawing/2014/main" id="{AB5A8F8E-ECA3-474B-A583-01D3564D71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08304" y="4838357"/>
            <a:ext cx="1486581" cy="633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8200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Espace réservé du contenu 2">
            <a:extLst>
              <a:ext uri="{FF2B5EF4-FFF2-40B4-BE49-F238E27FC236}">
                <a16:creationId xmlns:a16="http://schemas.microsoft.com/office/drawing/2014/main" id="{9F4CFDD8-842D-A84C-85E2-CB6B6DB2B60E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4803612" y="1507986"/>
            <a:ext cx="3849734" cy="3135901"/>
          </a:xfrm>
        </p:spPr>
        <p:txBody>
          <a:bodyPr>
            <a:normAutofit/>
          </a:bodyPr>
          <a:lstStyle>
            <a:lvl1pPr>
              <a:defRPr lang="fr-FR" sz="1400" b="0" kern="1200" dirty="0">
                <a:solidFill>
                  <a:srgbClr val="000000">
                    <a:lumMod val="75000"/>
                    <a:lumOff val="25000"/>
                  </a:srgbClr>
                </a:solidFill>
                <a:latin typeface="+mj-lt"/>
                <a:ea typeface="+mn-ea"/>
                <a:cs typeface="+mn-cs"/>
              </a:defRPr>
            </a:lvl1pPr>
            <a:lvl2pPr>
              <a:defRPr sz="1050"/>
            </a:lvl2pPr>
            <a:lvl3pPr>
              <a:buClr>
                <a:schemeClr val="accent2"/>
              </a:buClr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lvl="0"/>
            <a:r>
              <a:rPr lang="fr-FR" dirty="0" err="1"/>
              <a:t>Text</a:t>
            </a:r>
            <a:r>
              <a:rPr lang="fr-FR" dirty="0"/>
              <a:t> 2</a:t>
            </a:r>
          </a:p>
        </p:txBody>
      </p:sp>
      <p:sp>
        <p:nvSpPr>
          <p:cNvPr id="16" name="Espace réservé pour une image  15">
            <a:extLst>
              <a:ext uri="{FF2B5EF4-FFF2-40B4-BE49-F238E27FC236}">
                <a16:creationId xmlns:a16="http://schemas.microsoft.com/office/drawing/2014/main" id="{878A3232-75F2-D746-9F06-E618D504D6E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824696"/>
            <a:ext cx="4340384" cy="4077504"/>
          </a:xfrm>
          <a:solidFill>
            <a:schemeClr val="bg2"/>
          </a:solidFill>
        </p:spPr>
        <p:txBody>
          <a:bodyPr anchor="ctr" anchorCtr="0">
            <a:normAutofit/>
          </a:bodyPr>
          <a:lstStyle>
            <a:lvl1pPr marL="0" marR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 b="0">
                <a:latin typeface="+mj-lt"/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icon to add image to placeholder</a:t>
            </a:r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AD3E304-605C-D344-9B5C-3F2E0F2A6C5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text</a:t>
            </a:r>
            <a:r>
              <a:rPr lang="fr-FR" dirty="0"/>
              <a:t> styles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3B0F677-F25D-D149-AD72-09AC749F203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803613" y="979034"/>
            <a:ext cx="3849734" cy="352917"/>
          </a:xfrm>
        </p:spPr>
        <p:txBody>
          <a:bodyPr anchor="b" anchorCtr="0"/>
          <a:lstStyle>
            <a:lvl1pPr marL="0" indent="0">
              <a:buNone/>
              <a:defRPr cap="all" baseline="0">
                <a:solidFill>
                  <a:schemeClr val="accent1"/>
                </a:solidFill>
                <a:latin typeface="+mj-lt"/>
              </a:defRPr>
            </a:lvl1pPr>
            <a:lvl3pPr>
              <a:buClr>
                <a:schemeClr val="accent2"/>
              </a:buClr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lvl="0"/>
            <a:r>
              <a:rPr lang="fr-FR" dirty="0"/>
              <a:t>TEXT 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A3FDBA7-77B4-0A47-A2F6-8E0C6253D2F4}"/>
              </a:ext>
            </a:extLst>
          </p:cNvPr>
          <p:cNvSpPr/>
          <p:nvPr userDrawn="1"/>
        </p:nvSpPr>
        <p:spPr>
          <a:xfrm>
            <a:off x="0" y="162724"/>
            <a:ext cx="230521" cy="51867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Roboto" panose="02000000000000000000" pitchFamily="2" charset="0"/>
            </a:endParaRPr>
          </a:p>
        </p:txBody>
      </p:sp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2E34D7BA-32AC-4CB2-90CD-250CD947990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08304" y="4838357"/>
            <a:ext cx="1486581" cy="633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9388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graphique 6">
            <a:extLst>
              <a:ext uri="{FF2B5EF4-FFF2-40B4-BE49-F238E27FC236}">
                <a16:creationId xmlns:a16="http://schemas.microsoft.com/office/drawing/2014/main" id="{A4929FC5-5AD4-7441-B087-00D5C822AB6E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504825" y="1281907"/>
            <a:ext cx="8134350" cy="3469810"/>
          </a:xfrm>
        </p:spPr>
        <p:txBody>
          <a:bodyPr>
            <a:normAutofit/>
          </a:bodyPr>
          <a:lstStyle>
            <a:lvl1pPr marL="0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 b="0">
                <a:latin typeface="+mj-lt"/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/>
              <a:t>Click to </a:t>
            </a:r>
            <a:r>
              <a:rPr lang="fr-FR" err="1"/>
              <a:t>edit</a:t>
            </a:r>
            <a:r>
              <a:rPr lang="fr-FR"/>
              <a:t> </a:t>
            </a:r>
            <a:r>
              <a:rPr lang="fr-FR" err="1"/>
              <a:t>graphic</a:t>
            </a:r>
            <a:r>
              <a:rPr lang="fr-FR"/>
              <a:t> </a:t>
            </a:r>
          </a:p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AD3E304-605C-D344-9B5C-3F2E0F2A6C5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text</a:t>
            </a:r>
            <a:r>
              <a:rPr lang="fr-FR" dirty="0"/>
              <a:t> styles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A3FDBA7-77B4-0A47-A2F6-8E0C6253D2F4}"/>
              </a:ext>
            </a:extLst>
          </p:cNvPr>
          <p:cNvSpPr/>
          <p:nvPr userDrawn="1"/>
        </p:nvSpPr>
        <p:spPr>
          <a:xfrm>
            <a:off x="0" y="162724"/>
            <a:ext cx="230521" cy="51867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Roboto" panose="02000000000000000000" pitchFamily="2" charset="0"/>
            </a:endParaRPr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50C4C45A-86F4-415D-9F9A-1854C121170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08304" y="4838357"/>
            <a:ext cx="1486581" cy="633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100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c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Espace réservé du graphique 6">
            <a:extLst>
              <a:ext uri="{FF2B5EF4-FFF2-40B4-BE49-F238E27FC236}">
                <a16:creationId xmlns:a16="http://schemas.microsoft.com/office/drawing/2014/main" id="{8BA974FD-699C-2244-A8E6-537B59DDC688}"/>
              </a:ext>
            </a:extLst>
          </p:cNvPr>
          <p:cNvSpPr>
            <a:spLocks noGrp="1"/>
          </p:cNvSpPr>
          <p:nvPr>
            <p:ph type="chart" sz="quarter" idx="18" hasCustomPrompt="1"/>
          </p:nvPr>
        </p:nvSpPr>
        <p:spPr>
          <a:xfrm>
            <a:off x="504825" y="1281907"/>
            <a:ext cx="4479764" cy="3673739"/>
          </a:xfrm>
        </p:spPr>
        <p:txBody>
          <a:bodyPr>
            <a:normAutofit/>
          </a:bodyPr>
          <a:lstStyle>
            <a:lvl1pPr marL="0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 b="0">
                <a:latin typeface="+mj-lt"/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/>
              <a:t>Click to </a:t>
            </a:r>
            <a:r>
              <a:rPr lang="fr-FR" err="1"/>
              <a:t>edit</a:t>
            </a:r>
            <a:r>
              <a:rPr lang="fr-FR"/>
              <a:t> </a:t>
            </a:r>
            <a:r>
              <a:rPr lang="fr-FR" err="1"/>
              <a:t>graphic</a:t>
            </a:r>
            <a:r>
              <a:rPr lang="fr-FR"/>
              <a:t> </a:t>
            </a:r>
          </a:p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AD3E304-605C-D344-9B5C-3F2E0F2A6C5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text</a:t>
            </a:r>
            <a:r>
              <a:rPr lang="fr-FR" dirty="0"/>
              <a:t> styles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A3FDBA7-77B4-0A47-A2F6-8E0C6253D2F4}"/>
              </a:ext>
            </a:extLst>
          </p:cNvPr>
          <p:cNvSpPr/>
          <p:nvPr userDrawn="1"/>
        </p:nvSpPr>
        <p:spPr>
          <a:xfrm>
            <a:off x="0" y="162724"/>
            <a:ext cx="230521" cy="51867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Roboto" panose="02000000000000000000" pitchFamily="2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89AD2B2-5230-DD4A-B6FC-64AC611D23B4}"/>
              </a:ext>
            </a:extLst>
          </p:cNvPr>
          <p:cNvSpPr/>
          <p:nvPr userDrawn="1"/>
        </p:nvSpPr>
        <p:spPr>
          <a:xfrm>
            <a:off x="5387547" y="1122671"/>
            <a:ext cx="3756453" cy="359447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Roboto" panose="02000000000000000000" pitchFamily="2" charset="0"/>
            </a:endParaRPr>
          </a:p>
        </p:txBody>
      </p:sp>
      <p:pic>
        <p:nvPicPr>
          <p:cNvPr id="12" name="Picture 11" descr="Icon&#10;&#10;Description automatically generated">
            <a:extLst>
              <a:ext uri="{FF2B5EF4-FFF2-40B4-BE49-F238E27FC236}">
                <a16:creationId xmlns:a16="http://schemas.microsoft.com/office/drawing/2014/main" id="{F35BC729-DB9E-41C3-884A-EED2968CDB4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08304" y="4838357"/>
            <a:ext cx="1486581" cy="633986"/>
          </a:xfrm>
          <a:prstGeom prst="rect">
            <a:avLst/>
          </a:prstGeom>
        </p:spPr>
      </p:pic>
      <p:sp>
        <p:nvSpPr>
          <p:cNvPr id="13" name="Espace réservé du contenu 2">
            <a:extLst>
              <a:ext uri="{FF2B5EF4-FFF2-40B4-BE49-F238E27FC236}">
                <a16:creationId xmlns:a16="http://schemas.microsoft.com/office/drawing/2014/main" id="{76049848-E434-49AF-A867-DBDE564DFA1C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5716508" y="1559976"/>
            <a:ext cx="3098531" cy="625006"/>
          </a:xfrm>
        </p:spPr>
        <p:txBody>
          <a:bodyPr anchor="t" anchorCtr="0">
            <a:normAutofit/>
          </a:bodyPr>
          <a:lstStyle>
            <a:lvl1pPr marL="0" indent="0" algn="ctr">
              <a:buNone/>
              <a:defRPr sz="2400" b="1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algn="ctr">
              <a:defRPr/>
            </a:lvl2pPr>
            <a:lvl3pPr algn="ctr">
              <a:buClr>
                <a:schemeClr val="accent2"/>
              </a:buClr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lvl="0"/>
            <a:r>
              <a:rPr lang="fr-FR" err="1"/>
              <a:t>Text</a:t>
            </a:r>
            <a:r>
              <a:rPr lang="fr-FR"/>
              <a:t> 1</a:t>
            </a:r>
          </a:p>
        </p:txBody>
      </p:sp>
      <p:sp>
        <p:nvSpPr>
          <p:cNvPr id="14" name="Espace réservé du contenu 2">
            <a:extLst>
              <a:ext uri="{FF2B5EF4-FFF2-40B4-BE49-F238E27FC236}">
                <a16:creationId xmlns:a16="http://schemas.microsoft.com/office/drawing/2014/main" id="{47610CE7-AE4F-4BCA-A735-E78BB5453B73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5716508" y="2839442"/>
            <a:ext cx="3098531" cy="159007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 b="0">
                <a:solidFill>
                  <a:schemeClr val="bg1"/>
                </a:solidFill>
                <a:latin typeface="+mj-lt"/>
                <a:cs typeface="Traditional Arabic" panose="020B0604020202020204" pitchFamily="18" charset="-78"/>
              </a:defRPr>
            </a:lvl1pPr>
            <a:lvl2pPr algn="ctr">
              <a:defRPr/>
            </a:lvl2pPr>
            <a:lvl3pPr algn="ctr">
              <a:buClr>
                <a:schemeClr val="accent2"/>
              </a:buClr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lvl="0"/>
            <a:r>
              <a:rPr lang="fr-FR" err="1"/>
              <a:t>Text</a:t>
            </a:r>
            <a:r>
              <a:rPr lang="fr-FR"/>
              <a:t> 3</a:t>
            </a:r>
          </a:p>
        </p:txBody>
      </p:sp>
      <p:sp>
        <p:nvSpPr>
          <p:cNvPr id="16" name="Espace réservé du contenu 2">
            <a:extLst>
              <a:ext uri="{FF2B5EF4-FFF2-40B4-BE49-F238E27FC236}">
                <a16:creationId xmlns:a16="http://schemas.microsoft.com/office/drawing/2014/main" id="{A73B63FA-FCB1-4CA8-8152-5EA3EA15E767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5716508" y="2096133"/>
            <a:ext cx="3098531" cy="625006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 b="0">
                <a:solidFill>
                  <a:schemeClr val="bg1"/>
                </a:solidFill>
                <a:latin typeface="+mj-lt"/>
              </a:defRPr>
            </a:lvl1pPr>
            <a:lvl2pPr algn="ctr">
              <a:defRPr/>
            </a:lvl2pPr>
            <a:lvl3pPr algn="ctr">
              <a:buClr>
                <a:schemeClr val="accent2"/>
              </a:buClr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lvl="0"/>
            <a:r>
              <a:rPr lang="fr-FR" err="1"/>
              <a:t>Text</a:t>
            </a:r>
            <a:r>
              <a:rPr lang="fr-FR"/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22584516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ableau 3">
            <a:extLst>
              <a:ext uri="{FF2B5EF4-FFF2-40B4-BE49-F238E27FC236}">
                <a16:creationId xmlns:a16="http://schemas.microsoft.com/office/drawing/2014/main" id="{18934993-284E-5D4A-AEE6-F4BC775784F3}"/>
              </a:ext>
            </a:extLst>
          </p:cNvPr>
          <p:cNvSpPr>
            <a:spLocks noGrp="1"/>
          </p:cNvSpPr>
          <p:nvPr>
            <p:ph type="tbl" sz="quarter" idx="19" hasCustomPrompt="1"/>
          </p:nvPr>
        </p:nvSpPr>
        <p:spPr>
          <a:xfrm>
            <a:off x="502443" y="1281907"/>
            <a:ext cx="5017410" cy="3673739"/>
          </a:xfrm>
        </p:spPr>
        <p:txBody>
          <a:bodyPr>
            <a:normAutofit/>
          </a:bodyPr>
          <a:lstStyle>
            <a:lvl1pPr marL="0" indent="0">
              <a:buNone/>
              <a:defRPr sz="1500" b="0">
                <a:latin typeface="+mj-lt"/>
              </a:defRPr>
            </a:lvl1pPr>
          </a:lstStyle>
          <a:p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table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AD3E304-605C-D344-9B5C-3F2E0F2A6C5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text</a:t>
            </a:r>
            <a:r>
              <a:rPr lang="fr-FR" dirty="0"/>
              <a:t> styles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A3FDBA7-77B4-0A47-A2F6-8E0C6253D2F4}"/>
              </a:ext>
            </a:extLst>
          </p:cNvPr>
          <p:cNvSpPr/>
          <p:nvPr userDrawn="1"/>
        </p:nvSpPr>
        <p:spPr>
          <a:xfrm>
            <a:off x="0" y="162724"/>
            <a:ext cx="230521" cy="51867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Roboto" panose="02000000000000000000" pitchFamily="2" charset="0"/>
            </a:endParaRPr>
          </a:p>
        </p:txBody>
      </p:sp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DEE0DA10-577F-4DC6-BB60-10035CAE71A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08304" y="4838357"/>
            <a:ext cx="1486581" cy="633986"/>
          </a:xfrm>
          <a:prstGeom prst="rect">
            <a:avLst/>
          </a:prstGeom>
        </p:spPr>
      </p:pic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F94550AD-9BE8-413F-91A3-87D18171AE2F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5652120" y="1507986"/>
            <a:ext cx="3001226" cy="3135901"/>
          </a:xfrm>
        </p:spPr>
        <p:txBody>
          <a:bodyPr>
            <a:normAutofit/>
          </a:bodyPr>
          <a:lstStyle>
            <a:lvl1pPr>
              <a:defRPr lang="fr-FR" sz="1400" b="0" kern="1200" dirty="0">
                <a:solidFill>
                  <a:srgbClr val="000000">
                    <a:lumMod val="75000"/>
                    <a:lumOff val="25000"/>
                  </a:srgbClr>
                </a:solidFill>
                <a:latin typeface="+mj-lt"/>
                <a:ea typeface="+mn-ea"/>
                <a:cs typeface="+mn-cs"/>
              </a:defRPr>
            </a:lvl1pPr>
            <a:lvl2pPr>
              <a:defRPr sz="1050"/>
            </a:lvl2pPr>
            <a:lvl3pPr>
              <a:buClr>
                <a:schemeClr val="accent2"/>
              </a:buClr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lvl="0"/>
            <a:r>
              <a:rPr lang="fr-FR" dirty="0" err="1"/>
              <a:t>Text</a:t>
            </a:r>
            <a:r>
              <a:rPr lang="fr-FR" dirty="0"/>
              <a:t> 2</a:t>
            </a:r>
          </a:p>
        </p:txBody>
      </p:sp>
      <p:sp>
        <p:nvSpPr>
          <p:cNvPr id="12" name="Espace réservé du contenu 2">
            <a:extLst>
              <a:ext uri="{FF2B5EF4-FFF2-40B4-BE49-F238E27FC236}">
                <a16:creationId xmlns:a16="http://schemas.microsoft.com/office/drawing/2014/main" id="{37A1901E-6F63-472D-9CBA-F93AD417FC4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652121" y="979034"/>
            <a:ext cx="3001226" cy="352917"/>
          </a:xfrm>
        </p:spPr>
        <p:txBody>
          <a:bodyPr anchor="b" anchorCtr="0"/>
          <a:lstStyle>
            <a:lvl1pPr marL="0" indent="0">
              <a:buNone/>
              <a:defRPr cap="all" baseline="0">
                <a:solidFill>
                  <a:schemeClr val="accent1"/>
                </a:solidFill>
                <a:latin typeface="+mj-lt"/>
              </a:defRPr>
            </a:lvl1pPr>
            <a:lvl3pPr>
              <a:buClr>
                <a:schemeClr val="accent2"/>
              </a:buClr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lvl="0"/>
            <a:r>
              <a:rPr lang="fr-FR" dirty="0"/>
              <a:t>TEXT 1</a:t>
            </a:r>
          </a:p>
        </p:txBody>
      </p:sp>
    </p:spTree>
    <p:extLst>
      <p:ext uri="{BB962C8B-B14F-4D97-AF65-F5344CB8AC3E}">
        <p14:creationId xmlns:p14="http://schemas.microsoft.com/office/powerpoint/2010/main" val="24610187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Tex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CB434887-0089-3141-90F9-379E49C57857}"/>
              </a:ext>
            </a:extLst>
          </p:cNvPr>
          <p:cNvSpPr/>
          <p:nvPr/>
        </p:nvSpPr>
        <p:spPr>
          <a:xfrm>
            <a:off x="0" y="1"/>
            <a:ext cx="9144000" cy="459026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Roboto" panose="02000000000000000000" pitchFamily="2" charset="0"/>
            </a:endParaRPr>
          </a:p>
        </p:txBody>
      </p:sp>
      <p:sp>
        <p:nvSpPr>
          <p:cNvPr id="11" name="Espace réservé pour une image  15">
            <a:extLst>
              <a:ext uri="{FF2B5EF4-FFF2-40B4-BE49-F238E27FC236}">
                <a16:creationId xmlns:a16="http://schemas.microsoft.com/office/drawing/2014/main" id="{31C6B5DB-03C0-4744-BC68-E793DF7CAA1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385391" y="1"/>
            <a:ext cx="3758609" cy="4590163"/>
          </a:xfrm>
          <a:solidFill>
            <a:schemeClr val="bg2"/>
          </a:solidFill>
        </p:spPr>
        <p:txBody>
          <a:bodyPr anchor="ctr" anchorCtr="0">
            <a:normAutofit/>
          </a:bodyPr>
          <a:lstStyle>
            <a:lvl1pPr marL="0" marR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 b="0">
                <a:latin typeface="+mj-lt"/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icon to add image to placeholder</a:t>
            </a:r>
            <a:endParaRPr lang="fr-FR"/>
          </a:p>
        </p:txBody>
      </p:sp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DDC1C007-FAA1-4743-957F-A62A3EC8B99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08304" y="4838357"/>
            <a:ext cx="1486581" cy="633986"/>
          </a:xfrm>
          <a:prstGeom prst="rect">
            <a:avLst/>
          </a:prstGeom>
        </p:spPr>
      </p:pic>
      <p:sp>
        <p:nvSpPr>
          <p:cNvPr id="12" name="Espace réservé du contenu 2">
            <a:extLst>
              <a:ext uri="{FF2B5EF4-FFF2-40B4-BE49-F238E27FC236}">
                <a16:creationId xmlns:a16="http://schemas.microsoft.com/office/drawing/2014/main" id="{85287630-A374-480F-8A16-ADA79B34548E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251520" y="697260"/>
            <a:ext cx="4898731" cy="625006"/>
          </a:xfrm>
        </p:spPr>
        <p:txBody>
          <a:bodyPr anchor="t" anchorCtr="0">
            <a:normAutofit/>
          </a:bodyPr>
          <a:lstStyle>
            <a:lvl1pPr marL="0" indent="0" algn="ctr">
              <a:buNone/>
              <a:defRPr sz="2400" b="1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algn="ctr">
              <a:defRPr/>
            </a:lvl2pPr>
            <a:lvl3pPr algn="ctr">
              <a:buClr>
                <a:schemeClr val="accent2"/>
              </a:buClr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lvl="0"/>
            <a:r>
              <a:rPr lang="fr-FR" err="1"/>
              <a:t>Text</a:t>
            </a:r>
            <a:r>
              <a:rPr lang="fr-FR"/>
              <a:t> 1</a:t>
            </a:r>
          </a:p>
        </p:txBody>
      </p:sp>
      <p:sp>
        <p:nvSpPr>
          <p:cNvPr id="14" name="Espace réservé du contenu 2">
            <a:extLst>
              <a:ext uri="{FF2B5EF4-FFF2-40B4-BE49-F238E27FC236}">
                <a16:creationId xmlns:a16="http://schemas.microsoft.com/office/drawing/2014/main" id="{8BF95ADA-2B9C-4AEB-9C26-606FC93D16FD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251520" y="1976726"/>
            <a:ext cx="4898731" cy="2320934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 b="0">
                <a:solidFill>
                  <a:schemeClr val="bg1"/>
                </a:solidFill>
                <a:latin typeface="+mj-lt"/>
                <a:cs typeface="Traditional Arabic" panose="020B0604020202020204" pitchFamily="18" charset="-78"/>
              </a:defRPr>
            </a:lvl1pPr>
            <a:lvl2pPr algn="ctr">
              <a:defRPr/>
            </a:lvl2pPr>
            <a:lvl3pPr algn="ctr">
              <a:buClr>
                <a:schemeClr val="accent2"/>
              </a:buClr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lvl="0"/>
            <a:r>
              <a:rPr lang="fr-FR" err="1"/>
              <a:t>Text</a:t>
            </a:r>
            <a:r>
              <a:rPr lang="fr-FR"/>
              <a:t> 3</a:t>
            </a:r>
          </a:p>
        </p:txBody>
      </p:sp>
      <p:sp>
        <p:nvSpPr>
          <p:cNvPr id="15" name="Espace réservé du contenu 2">
            <a:extLst>
              <a:ext uri="{FF2B5EF4-FFF2-40B4-BE49-F238E27FC236}">
                <a16:creationId xmlns:a16="http://schemas.microsoft.com/office/drawing/2014/main" id="{A8548EB6-D7CF-46F7-8B99-C2C6C7EB2987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251520" y="1233417"/>
            <a:ext cx="4898731" cy="625006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 b="0">
                <a:solidFill>
                  <a:schemeClr val="bg1"/>
                </a:solidFill>
                <a:latin typeface="+mj-lt"/>
              </a:defRPr>
            </a:lvl1pPr>
            <a:lvl2pPr algn="ctr">
              <a:defRPr/>
            </a:lvl2pPr>
            <a:lvl3pPr algn="ctr">
              <a:buClr>
                <a:schemeClr val="accent2"/>
              </a:buClr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lvl="0"/>
            <a:r>
              <a:rPr lang="fr-FR" err="1"/>
              <a:t>Text</a:t>
            </a:r>
            <a:r>
              <a:rPr lang="fr-FR"/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20567052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BD970AD5-D6E8-C74C-B32F-B9879D36BC57}"/>
              </a:ext>
            </a:extLst>
          </p:cNvPr>
          <p:cNvSpPr/>
          <p:nvPr userDrawn="1"/>
        </p:nvSpPr>
        <p:spPr>
          <a:xfrm>
            <a:off x="5881385" y="681396"/>
            <a:ext cx="3262615" cy="407198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Roboto" panose="02000000000000000000" pitchFamily="2" charset="0"/>
            </a:endParaRPr>
          </a:p>
        </p:txBody>
      </p:sp>
      <p:sp>
        <p:nvSpPr>
          <p:cNvPr id="16" name="Espace réservé pour une image  15">
            <a:extLst>
              <a:ext uri="{FF2B5EF4-FFF2-40B4-BE49-F238E27FC236}">
                <a16:creationId xmlns:a16="http://schemas.microsoft.com/office/drawing/2014/main" id="{C829AC8C-A047-204D-9A28-BB20B113B23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681397"/>
            <a:ext cx="5881386" cy="4071985"/>
          </a:xfrm>
          <a:solidFill>
            <a:schemeClr val="bg2"/>
          </a:solidFill>
        </p:spPr>
        <p:txBody>
          <a:bodyPr anchor="ctr" anchorCtr="0">
            <a:normAutofit/>
          </a:bodyPr>
          <a:lstStyle>
            <a:lvl1pPr marL="0" marR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 b="0">
                <a:latin typeface="+mj-lt"/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Click icon to add image to placeholder</a:t>
            </a:r>
            <a:endParaRPr lang="fr-FR" dirty="0"/>
          </a:p>
        </p:txBody>
      </p:sp>
      <p:sp>
        <p:nvSpPr>
          <p:cNvPr id="23" name="Espace réservé du contenu 2">
            <a:extLst>
              <a:ext uri="{FF2B5EF4-FFF2-40B4-BE49-F238E27FC236}">
                <a16:creationId xmlns:a16="http://schemas.microsoft.com/office/drawing/2014/main" id="{B407E257-B351-6A47-BE09-2A107D290431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6194500" y="754659"/>
            <a:ext cx="2636382" cy="3885141"/>
          </a:xfrm>
        </p:spPr>
        <p:txBody>
          <a:bodyPr>
            <a:normAutofit/>
          </a:bodyPr>
          <a:lstStyle>
            <a:lvl1pPr algn="l">
              <a:defRPr sz="1050" b="0">
                <a:solidFill>
                  <a:schemeClr val="bg1"/>
                </a:solidFill>
                <a:latin typeface="+mj-lt"/>
              </a:defRPr>
            </a:lvl1pPr>
            <a:lvl2pPr algn="ctr">
              <a:defRPr/>
            </a:lvl2pPr>
            <a:lvl3pPr algn="ctr">
              <a:buClr>
                <a:schemeClr val="accent2"/>
              </a:buClr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lvl="0"/>
            <a:r>
              <a:rPr lang="fr-FR" dirty="0" err="1"/>
              <a:t>Text</a:t>
            </a:r>
            <a:r>
              <a:rPr lang="fr-FR" dirty="0"/>
              <a:t> 4</a:t>
            </a: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11AEB9F3-9A34-4298-A55D-D6C3C20454B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0762" y="220082"/>
            <a:ext cx="5540622" cy="403957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text</a:t>
            </a:r>
            <a:r>
              <a:rPr lang="fr-FR" dirty="0"/>
              <a:t> styles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3F8C043-E71B-4A6E-BE6B-493CFDDE53B2}"/>
              </a:ext>
            </a:extLst>
          </p:cNvPr>
          <p:cNvSpPr/>
          <p:nvPr userDrawn="1"/>
        </p:nvSpPr>
        <p:spPr>
          <a:xfrm>
            <a:off x="0" y="162724"/>
            <a:ext cx="230521" cy="51867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Roboto" panose="02000000000000000000" pitchFamily="2" charset="0"/>
            </a:endParaRPr>
          </a:p>
        </p:txBody>
      </p:sp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CBF0B584-C803-4903-9408-732C6375CBA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08304" y="4838357"/>
            <a:ext cx="1486581" cy="633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7923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abl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D3E304-605C-D344-9B5C-3F2E0F2A6C5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fr-FR" dirty="0"/>
              <a:t>Click to </a:t>
            </a:r>
            <a:r>
              <a:rPr lang="fr-FR" dirty="0" err="1"/>
              <a:t>edit</a:t>
            </a:r>
            <a:r>
              <a:rPr lang="fr-FR" dirty="0"/>
              <a:t> master </a:t>
            </a:r>
            <a:r>
              <a:rPr lang="fr-FR" dirty="0" err="1"/>
              <a:t>text</a:t>
            </a:r>
            <a:r>
              <a:rPr lang="fr-FR" dirty="0"/>
              <a:t> styles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A3FDBA7-77B4-0A47-A2F6-8E0C6253D2F4}"/>
              </a:ext>
            </a:extLst>
          </p:cNvPr>
          <p:cNvSpPr/>
          <p:nvPr userDrawn="1"/>
        </p:nvSpPr>
        <p:spPr>
          <a:xfrm>
            <a:off x="0" y="162724"/>
            <a:ext cx="230521" cy="51867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Roboto" panose="02000000000000000000" pitchFamily="2" charset="0"/>
            </a:endParaRPr>
          </a:p>
        </p:txBody>
      </p:sp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DEE0DA10-577F-4DC6-BB60-10035CAE71A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08304" y="4838357"/>
            <a:ext cx="1486581" cy="633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6281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s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con&#10;&#10;Description automatically generated">
            <a:extLst>
              <a:ext uri="{FF2B5EF4-FFF2-40B4-BE49-F238E27FC236}">
                <a16:creationId xmlns:a16="http://schemas.microsoft.com/office/drawing/2014/main" id="{58025147-412A-4276-9C80-108200C7FF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08304" y="4838357"/>
            <a:ext cx="1486581" cy="633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4912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965988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9DD127A-6928-730A-D50B-9C83386B2BB7}"/>
              </a:ext>
            </a:extLst>
          </p:cNvPr>
          <p:cNvSpPr/>
          <p:nvPr userDrawn="1"/>
        </p:nvSpPr>
        <p:spPr>
          <a:xfrm>
            <a:off x="0" y="4657700"/>
            <a:ext cx="9144000" cy="10573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B434887-0089-3141-90F9-379E49C57857}"/>
              </a:ext>
            </a:extLst>
          </p:cNvPr>
          <p:cNvSpPr/>
          <p:nvPr/>
        </p:nvSpPr>
        <p:spPr>
          <a:xfrm>
            <a:off x="0" y="1"/>
            <a:ext cx="9144000" cy="46576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Roboto" panose="02000000000000000000" pitchFamily="2" charset="0"/>
            </a:endParaRPr>
          </a:p>
        </p:txBody>
      </p:sp>
      <p:pic>
        <p:nvPicPr>
          <p:cNvPr id="2" name="Picture 1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AA43D35B-6F42-362E-72F2-2936686B2FB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15711" y="4860329"/>
            <a:ext cx="1486582" cy="618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26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107950" y="101600"/>
            <a:ext cx="7704138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07950" y="841375"/>
            <a:ext cx="8712200" cy="4176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AA2ACAA-A03A-4EDD-8CF2-BD1326D1FB5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26768" y="166091"/>
            <a:ext cx="1031782" cy="429221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A6CDAE1-B9DA-4F25-8902-7532790C6691}"/>
              </a:ext>
            </a:extLst>
          </p:cNvPr>
          <p:cNvCxnSpPr/>
          <p:nvPr userDrawn="1"/>
        </p:nvCxnSpPr>
        <p:spPr>
          <a:xfrm>
            <a:off x="107504" y="733260"/>
            <a:ext cx="8784530" cy="0"/>
          </a:xfrm>
          <a:prstGeom prst="line">
            <a:avLst/>
          </a:prstGeom>
          <a:ln w="12700">
            <a:solidFill>
              <a:srgbClr val="99CC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52" r:id="rId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rgbClr val="99CC33"/>
          </a:solidFill>
          <a:latin typeface="Raavi" panose="020B0502040204020203" pitchFamily="34" charset="0"/>
          <a:ea typeface="+mj-ea"/>
          <a:cs typeface="Raavi" panose="020B0502040204020203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Trebuchet MS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Trebuchet M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Trebuchet M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Trebuchet M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Trebuchet MS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B2D354"/>
        </a:buClr>
        <a:buFont typeface="Arial" charset="0"/>
        <a:buChar char="•"/>
        <a:defRPr sz="2400" kern="1200">
          <a:solidFill>
            <a:schemeClr val="bg1"/>
          </a:solidFill>
          <a:latin typeface="Raavi" panose="020B0502040204020203" pitchFamily="34" charset="0"/>
          <a:ea typeface="+mn-ea"/>
          <a:cs typeface="Raavi" panose="020B0502040204020203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B2D354"/>
        </a:buClr>
        <a:buFont typeface="Arial" charset="0"/>
        <a:buChar char="–"/>
        <a:defRPr sz="2000" kern="1200">
          <a:solidFill>
            <a:schemeClr val="bg1"/>
          </a:solidFill>
          <a:latin typeface="Raavi" panose="020B0502040204020203" pitchFamily="34" charset="0"/>
          <a:ea typeface="+mn-ea"/>
          <a:cs typeface="Raavi" panose="020B0502040204020203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bg1"/>
          </a:solidFill>
          <a:latin typeface="Raavi" panose="020B0502040204020203" pitchFamily="34" charset="0"/>
          <a:ea typeface="+mn-ea"/>
          <a:cs typeface="Raavi" panose="020B0502040204020203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bg1"/>
          </a:solidFill>
          <a:latin typeface="Raavi" panose="020B0502040204020203" pitchFamily="34" charset="0"/>
          <a:ea typeface="+mn-ea"/>
          <a:cs typeface="Raavi" panose="020B0502040204020203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1600" kern="1200">
          <a:solidFill>
            <a:schemeClr val="bg1"/>
          </a:solidFill>
          <a:latin typeface="Raavi" panose="020B0502040204020203" pitchFamily="34" charset="0"/>
          <a:ea typeface="+mn-ea"/>
          <a:cs typeface="Raavi" panose="020B0502040204020203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5F3292B-F137-B047-90E4-CA5062AFE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0762" y="220082"/>
            <a:ext cx="8119358" cy="40395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r>
              <a:rPr lang="fr-FR"/>
              <a:t>Click to </a:t>
            </a:r>
            <a:r>
              <a:rPr lang="fr-FR" err="1"/>
              <a:t>edit</a:t>
            </a:r>
            <a:r>
              <a:rPr lang="fr-FR"/>
              <a:t> master </a:t>
            </a:r>
            <a:r>
              <a:rPr lang="fr-FR" err="1"/>
              <a:t>text</a:t>
            </a:r>
            <a:r>
              <a:rPr lang="fr-FR"/>
              <a:t> styles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B16DD8E-E09B-504A-B78E-167FCD3C79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2127" y="1288346"/>
            <a:ext cx="8119358" cy="36261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err="1"/>
              <a:t>Text</a:t>
            </a:r>
            <a:r>
              <a:rPr lang="fr-FR" dirty="0"/>
              <a:t> 1</a:t>
            </a:r>
          </a:p>
          <a:p>
            <a:pPr lvl="1"/>
            <a:r>
              <a:rPr lang="fr-FR" dirty="0" err="1"/>
              <a:t>Text</a:t>
            </a:r>
            <a:r>
              <a:rPr lang="fr-FR" dirty="0"/>
              <a:t> 2</a:t>
            </a:r>
          </a:p>
          <a:p>
            <a:pPr lvl="2"/>
            <a:r>
              <a:rPr lang="fr-FR" dirty="0" err="1"/>
              <a:t>Text</a:t>
            </a:r>
            <a:r>
              <a:rPr lang="fr-FR" dirty="0"/>
              <a:t> 3</a:t>
            </a:r>
          </a:p>
        </p:txBody>
      </p:sp>
    </p:spTree>
    <p:extLst>
      <p:ext uri="{BB962C8B-B14F-4D97-AF65-F5344CB8AC3E}">
        <p14:creationId xmlns:p14="http://schemas.microsoft.com/office/powerpoint/2010/main" val="1093439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6" r:id="rId1"/>
    <p:sldLayoutId id="2147483918" r:id="rId2"/>
    <p:sldLayoutId id="2147483919" r:id="rId3"/>
    <p:sldLayoutId id="2147483920" r:id="rId4"/>
    <p:sldLayoutId id="2147483922" r:id="rId5"/>
    <p:sldLayoutId id="2147483923" r:id="rId6"/>
    <p:sldLayoutId id="2147483924" r:id="rId7"/>
    <p:sldLayoutId id="2147483925" r:id="rId8"/>
    <p:sldLayoutId id="2147483951" r:id="rId9"/>
    <p:sldLayoutId id="2147483930" r:id="rId10"/>
    <p:sldLayoutId id="2147483927" r:id="rId11"/>
    <p:sldLayoutId id="2147483928" r:id="rId12"/>
    <p:sldLayoutId id="2147483953" r:id="rId13"/>
  </p:sldLayoutIdLst>
  <p:hf hd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25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85750" indent="-285750" algn="l" defTabSz="6858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1650" b="0" kern="1200">
          <a:solidFill>
            <a:schemeClr val="tx1">
              <a:lumMod val="85000"/>
              <a:lumOff val="15000"/>
            </a:schemeClr>
          </a:solidFill>
          <a:latin typeface="+mj-lt"/>
          <a:ea typeface="+mn-ea"/>
          <a:cs typeface="+mn-cs"/>
        </a:defRPr>
      </a:lvl1pPr>
      <a:lvl2pPr marL="539750" indent="-285750" algn="l" defTabSz="685800" rtl="0" eaLnBrk="1" latinLnBrk="0" hangingPunct="1">
        <a:lnSpc>
          <a:spcPct val="100000"/>
        </a:lnSpc>
        <a:spcBef>
          <a:spcPts val="150"/>
        </a:spcBef>
        <a:buFont typeface="Arial" panose="020B0604020202020204" pitchFamily="34" charset="0"/>
        <a:buChar char="•"/>
        <a:tabLst/>
        <a:defRPr sz="1350" kern="1200">
          <a:solidFill>
            <a:schemeClr val="tx1">
              <a:lumMod val="85000"/>
              <a:lumOff val="15000"/>
            </a:schemeClr>
          </a:solidFill>
          <a:latin typeface="+mj-lt"/>
          <a:ea typeface="+mn-ea"/>
          <a:cs typeface="+mn-cs"/>
        </a:defRPr>
      </a:lvl2pPr>
      <a:lvl3pPr marL="900113" indent="-171450" algn="l" defTabSz="685800" rtl="0" eaLnBrk="1" latinLnBrk="0" hangingPunct="1">
        <a:lnSpc>
          <a:spcPct val="100000"/>
        </a:lnSpc>
        <a:spcBef>
          <a:spcPts val="225"/>
        </a:spcBef>
        <a:buClr>
          <a:schemeClr val="accent1"/>
        </a:buClr>
        <a:buSzPct val="80000"/>
        <a:buFont typeface="Arial" panose="020B0604020202020204" pitchFamily="34" charset="0"/>
        <a:buChar char="•"/>
        <a:tabLst/>
        <a:defRPr sz="1200" kern="1200">
          <a:solidFill>
            <a:schemeClr val="tx1">
              <a:lumMod val="85000"/>
              <a:lumOff val="15000"/>
            </a:schemeClr>
          </a:solidFill>
          <a:latin typeface="+mj-lt"/>
          <a:ea typeface="+mn-ea"/>
          <a:cs typeface="+mn-cs"/>
        </a:defRPr>
      </a:lvl3pPr>
      <a:lvl4pPr marL="4762" indent="0" algn="l" defTabSz="685800" rtl="0" eaLnBrk="1" latinLnBrk="0" hangingPunct="1">
        <a:lnSpc>
          <a:spcPct val="100000"/>
        </a:lnSpc>
        <a:spcBef>
          <a:spcPts val="375"/>
        </a:spcBef>
        <a:buClr>
          <a:schemeClr val="tx1">
            <a:lumMod val="75000"/>
            <a:lumOff val="25000"/>
          </a:schemeClr>
        </a:buClr>
        <a:buFont typeface="Arial" panose="020B0604020202020204" pitchFamily="34" charset="0"/>
        <a:buNone/>
        <a:tabLst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4541" indent="-129779" algn="l" defTabSz="685800" rtl="0" eaLnBrk="1" latinLnBrk="0" hangingPunct="1">
        <a:lnSpc>
          <a:spcPct val="100000"/>
        </a:lnSpc>
        <a:spcBef>
          <a:spcPts val="375"/>
        </a:spcBef>
        <a:buClr>
          <a:schemeClr val="tx1">
            <a:lumMod val="75000"/>
            <a:lumOff val="25000"/>
          </a:schemeClr>
        </a:buClr>
        <a:buFont typeface="Arial" panose="020B0604020202020204" pitchFamily="34" charset="0"/>
        <a:buChar char="•"/>
        <a:tabLst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6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12" Type="http://schemas.openxmlformats.org/officeDocument/2006/relationships/image" Target="../media/image35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5" Type="http://schemas.openxmlformats.org/officeDocument/2006/relationships/image" Target="../media/image28.png"/><Relationship Id="rId10" Type="http://schemas.openxmlformats.org/officeDocument/2006/relationships/image" Target="../media/image33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38.jpeg"/><Relationship Id="rId7" Type="http://schemas.openxmlformats.org/officeDocument/2006/relationships/image" Target="../media/image42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1.jpeg"/><Relationship Id="rId5" Type="http://schemas.openxmlformats.org/officeDocument/2006/relationships/image" Target="../media/image40.jfif"/><Relationship Id="rId4" Type="http://schemas.openxmlformats.org/officeDocument/2006/relationships/image" Target="../media/image39.jpeg"/><Relationship Id="rId9" Type="http://schemas.openxmlformats.org/officeDocument/2006/relationships/image" Target="../media/image4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5" Type="http://schemas.openxmlformats.org/officeDocument/2006/relationships/hyperlink" Target="https://mayflex.wistia.com/medias/lhj8b71tah" TargetMode="External"/><Relationship Id="rId4" Type="http://schemas.openxmlformats.org/officeDocument/2006/relationships/image" Target="../media/image4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3.xml"/><Relationship Id="rId4" Type="http://schemas.microsoft.com/office/2007/relationships/hdphoto" Target="../media/hdphoto2.wdp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www.youtube.com/watch?v=Xqj4d0X5C3w&amp;list=PLlexte1-Cg6aU3EWYeHcc6qsDG5K6HmgD" TargetMode="Externa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jpeg"/><Relationship Id="rId3" Type="http://schemas.openxmlformats.org/officeDocument/2006/relationships/image" Target="../media/image60.jpeg"/><Relationship Id="rId7" Type="http://schemas.openxmlformats.org/officeDocument/2006/relationships/image" Target="../media/image64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3.jpeg"/><Relationship Id="rId11" Type="http://schemas.openxmlformats.org/officeDocument/2006/relationships/image" Target="../media/image68.png"/><Relationship Id="rId5" Type="http://schemas.openxmlformats.org/officeDocument/2006/relationships/image" Target="../media/image62.jpeg"/><Relationship Id="rId10" Type="http://schemas.openxmlformats.org/officeDocument/2006/relationships/image" Target="../media/image67.jpeg"/><Relationship Id="rId4" Type="http://schemas.openxmlformats.org/officeDocument/2006/relationships/image" Target="../media/image61.jpeg"/><Relationship Id="rId9" Type="http://schemas.openxmlformats.org/officeDocument/2006/relationships/image" Target="../media/image66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jpeg"/><Relationship Id="rId13" Type="http://schemas.openxmlformats.org/officeDocument/2006/relationships/image" Target="../media/image76.jpeg"/><Relationship Id="rId3" Type="http://schemas.openxmlformats.org/officeDocument/2006/relationships/tags" Target="../tags/tag4.xml"/><Relationship Id="rId7" Type="http://schemas.openxmlformats.org/officeDocument/2006/relationships/image" Target="../media/image70.jpeg"/><Relationship Id="rId12" Type="http://schemas.openxmlformats.org/officeDocument/2006/relationships/image" Target="../media/image75.jpe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69.jpeg"/><Relationship Id="rId11" Type="http://schemas.openxmlformats.org/officeDocument/2006/relationships/image" Target="../media/image74.jpeg"/><Relationship Id="rId5" Type="http://schemas.openxmlformats.org/officeDocument/2006/relationships/slideLayout" Target="../slideLayouts/slideLayout12.xml"/><Relationship Id="rId10" Type="http://schemas.openxmlformats.org/officeDocument/2006/relationships/image" Target="../media/image73.jpeg"/><Relationship Id="rId4" Type="http://schemas.openxmlformats.org/officeDocument/2006/relationships/tags" Target="../tags/tag5.xml"/><Relationship Id="rId9" Type="http://schemas.openxmlformats.org/officeDocument/2006/relationships/image" Target="../media/image7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5.xml"/><Relationship Id="rId5" Type="http://schemas.microsoft.com/office/2007/relationships/hdphoto" Target="../media/hdphoto4.wdp"/><Relationship Id="rId4" Type="http://schemas.openxmlformats.org/officeDocument/2006/relationships/image" Target="../media/image79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2.png"/><Relationship Id="rId5" Type="http://schemas.openxmlformats.org/officeDocument/2006/relationships/image" Target="../media/image91.png"/><Relationship Id="rId4" Type="http://schemas.openxmlformats.org/officeDocument/2006/relationships/image" Target="../media/image9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hyperlink" Target="https://excel-networking.com/downloads/product-updates" TargetMode="Externa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7" Type="http://schemas.openxmlformats.org/officeDocument/2006/relationships/image" Target="../media/image104.jpe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3.png"/><Relationship Id="rId5" Type="http://schemas.openxmlformats.org/officeDocument/2006/relationships/image" Target="../media/image102.png"/><Relationship Id="rId4" Type="http://schemas.openxmlformats.org/officeDocument/2006/relationships/image" Target="../media/image101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png"/><Relationship Id="rId3" Type="http://schemas.openxmlformats.org/officeDocument/2006/relationships/image" Target="../media/image106.png"/><Relationship Id="rId7" Type="http://schemas.openxmlformats.org/officeDocument/2006/relationships/image" Target="../media/image110.pn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9.png"/><Relationship Id="rId5" Type="http://schemas.openxmlformats.org/officeDocument/2006/relationships/image" Target="../media/image108.png"/><Relationship Id="rId4" Type="http://schemas.openxmlformats.org/officeDocument/2006/relationships/image" Target="../media/image107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.png"/><Relationship Id="rId3" Type="http://schemas.openxmlformats.org/officeDocument/2006/relationships/image" Target="../media/image113.png"/><Relationship Id="rId7" Type="http://schemas.openxmlformats.org/officeDocument/2006/relationships/image" Target="../media/image117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6.png"/><Relationship Id="rId5" Type="http://schemas.openxmlformats.org/officeDocument/2006/relationships/image" Target="../media/image115.png"/><Relationship Id="rId4" Type="http://schemas.openxmlformats.org/officeDocument/2006/relationships/image" Target="../media/image11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22.png"/><Relationship Id="rId4" Type="http://schemas.openxmlformats.org/officeDocument/2006/relationships/image" Target="../media/image121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8.png"/><Relationship Id="rId13" Type="http://schemas.openxmlformats.org/officeDocument/2006/relationships/image" Target="../media/image133.png"/><Relationship Id="rId3" Type="http://schemas.openxmlformats.org/officeDocument/2006/relationships/image" Target="../media/image123.jpeg"/><Relationship Id="rId7" Type="http://schemas.openxmlformats.org/officeDocument/2006/relationships/image" Target="../media/image127.jpeg"/><Relationship Id="rId12" Type="http://schemas.openxmlformats.org/officeDocument/2006/relationships/image" Target="../media/image13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6.jpeg"/><Relationship Id="rId11" Type="http://schemas.openxmlformats.org/officeDocument/2006/relationships/image" Target="../media/image131.png"/><Relationship Id="rId5" Type="http://schemas.openxmlformats.org/officeDocument/2006/relationships/image" Target="../media/image125.png"/><Relationship Id="rId10" Type="http://schemas.openxmlformats.org/officeDocument/2006/relationships/image" Target="../media/image130.jpeg"/><Relationship Id="rId4" Type="http://schemas.openxmlformats.org/officeDocument/2006/relationships/image" Target="../media/image124.jpeg"/><Relationship Id="rId9" Type="http://schemas.openxmlformats.org/officeDocument/2006/relationships/image" Target="../media/image129.jpeg"/><Relationship Id="rId14" Type="http://schemas.openxmlformats.org/officeDocument/2006/relationships/image" Target="../media/image13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36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548A9B91-7130-4D7B-BB51-DB697D5B770B}"/>
              </a:ext>
            </a:extLst>
          </p:cNvPr>
          <p:cNvSpPr txBox="1">
            <a:spLocks/>
          </p:cNvSpPr>
          <p:nvPr/>
        </p:nvSpPr>
        <p:spPr bwMode="auto">
          <a:xfrm>
            <a:off x="1178657" y="3845272"/>
            <a:ext cx="6786686" cy="1028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2D354"/>
              </a:buClr>
              <a:buFont typeface="Arial" charset="0"/>
              <a:buChar char="•"/>
              <a:defRPr sz="2400" kern="1200">
                <a:solidFill>
                  <a:schemeClr val="bg1"/>
                </a:solidFill>
                <a:latin typeface="Myriad Pro Light" panose="020B040303040302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2D354"/>
              </a:buClr>
              <a:buFont typeface="Arial" charset="0"/>
              <a:buChar char="–"/>
              <a:defRPr sz="2000" kern="1200">
                <a:solidFill>
                  <a:schemeClr val="bg1"/>
                </a:solidFill>
                <a:latin typeface="Myriad Pro Light" panose="020B0403030403020204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bg1"/>
                </a:solidFill>
                <a:latin typeface="Myriad Pro Light" panose="020B040303040302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600" kern="1200">
                <a:solidFill>
                  <a:schemeClr val="bg1"/>
                </a:solidFill>
                <a:latin typeface="Myriad Pro Light" panose="020B040303040302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600" kern="1200">
                <a:solidFill>
                  <a:schemeClr val="bg1"/>
                </a:solidFill>
                <a:latin typeface="Myriad Pro Light" panose="020B0403030403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30000"/>
              </a:spcBef>
              <a:spcAft>
                <a:spcPct val="30000"/>
              </a:spcAft>
              <a:buFont typeface="Arial" charset="0"/>
              <a:buNone/>
            </a:pPr>
            <a:r>
              <a:rPr lang="en-GB" sz="2000" dirty="0">
                <a:latin typeface="Raavi" panose="020B0502040204020203" pitchFamily="34" charset="0"/>
                <a:cs typeface="Raavi" panose="020B0502040204020203" pitchFamily="34" charset="0"/>
              </a:rPr>
              <a:t>Excel is a world-class premium performing end-to-end infrastructure solution – designed, manufactured, supported and delivered – </a:t>
            </a:r>
            <a:r>
              <a:rPr lang="en-GB" sz="2200" b="1" dirty="0">
                <a:solidFill>
                  <a:srgbClr val="99CC33"/>
                </a:solidFill>
                <a:latin typeface="Raavi" panose="020B0502040204020203" pitchFamily="34" charset="0"/>
                <a:cs typeface="Raavi" panose="020B0502040204020203" pitchFamily="34" charset="0"/>
              </a:rPr>
              <a:t>without compromise</a:t>
            </a:r>
            <a:r>
              <a:rPr lang="en-GB" sz="2200" b="1" dirty="0">
                <a:latin typeface="Raavi" panose="020B0502040204020203" pitchFamily="34" charset="0"/>
                <a:cs typeface="Raavi" panose="020B0502040204020203" pitchFamily="34" charset="0"/>
              </a:rPr>
              <a:t>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85C042F-DD13-4D2B-AAE4-AA85F3D58D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43808" y="841276"/>
            <a:ext cx="3456384" cy="1440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0728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667A86F-0223-4A34-A3B1-3461C17DF0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 Brief History</a:t>
            </a:r>
          </a:p>
        </p:txBody>
      </p:sp>
      <p:graphicFrame>
        <p:nvGraphicFramePr>
          <p:cNvPr id="11" name="Table 21">
            <a:extLst>
              <a:ext uri="{FF2B5EF4-FFF2-40B4-BE49-F238E27FC236}">
                <a16:creationId xmlns:a16="http://schemas.microsoft.com/office/drawing/2014/main" id="{A1CF01FA-2D41-47D5-9248-01447911FA5C}"/>
              </a:ext>
            </a:extLst>
          </p:cNvPr>
          <p:cNvGraphicFramePr>
            <a:graphicFrameLocks noGrp="1"/>
          </p:cNvGraphicFramePr>
          <p:nvPr/>
        </p:nvGraphicFramePr>
        <p:xfrm>
          <a:off x="885830" y="1696774"/>
          <a:ext cx="5356116" cy="3788867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739514">
                  <a:extLst>
                    <a:ext uri="{9D8B030D-6E8A-4147-A177-3AD203B41FA5}">
                      <a16:colId xmlns:a16="http://schemas.microsoft.com/office/drawing/2014/main" val="3287362167"/>
                    </a:ext>
                  </a:extLst>
                </a:gridCol>
                <a:gridCol w="4616602">
                  <a:extLst>
                    <a:ext uri="{9D8B030D-6E8A-4147-A177-3AD203B41FA5}">
                      <a16:colId xmlns:a16="http://schemas.microsoft.com/office/drawing/2014/main" val="3177117096"/>
                    </a:ext>
                  </a:extLst>
                </a:gridCol>
              </a:tblGrid>
              <a:tr h="15261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 dirty="0">
                          <a:solidFill>
                            <a:srgbClr val="99CC33"/>
                          </a:solidFill>
                          <a:latin typeface="+mj-lt"/>
                        </a:rPr>
                        <a:t>2006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1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j-lt"/>
                        </a:rPr>
                        <a:t>EU Launch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89548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 dirty="0">
                          <a:solidFill>
                            <a:srgbClr val="99CC33"/>
                          </a:solidFill>
                          <a:latin typeface="+mj-lt"/>
                        </a:rPr>
                        <a:t>2007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1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j-lt"/>
                        </a:rPr>
                        <a:t>MEA Launch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7545580"/>
                  </a:ext>
                </a:extLst>
              </a:tr>
              <a:tr h="35986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 dirty="0">
                          <a:solidFill>
                            <a:srgbClr val="99CC33"/>
                          </a:solidFill>
                          <a:latin typeface="+mj-lt"/>
                        </a:rPr>
                        <a:t>2012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1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j-lt"/>
                        </a:rPr>
                        <a:t>Brand Refresh</a:t>
                      </a:r>
                    </a:p>
                    <a:p>
                      <a:pPr marL="171450" indent="-17145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1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j-lt"/>
                        </a:rPr>
                        <a:t>Lead supplier for London Olympics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02878720"/>
                  </a:ext>
                </a:extLst>
              </a:tr>
              <a:tr h="14383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 dirty="0">
                          <a:solidFill>
                            <a:srgbClr val="99CC33"/>
                          </a:solidFill>
                          <a:latin typeface="+mj-lt"/>
                        </a:rPr>
                        <a:t>2013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1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j-lt"/>
                        </a:rPr>
                        <a:t>UK #1 Copper Supplier – 19% Market Share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43195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 dirty="0">
                          <a:solidFill>
                            <a:srgbClr val="99CC33"/>
                          </a:solidFill>
                          <a:latin typeface="+mj-lt"/>
                        </a:rPr>
                        <a:t>2014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1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j-lt"/>
                        </a:rPr>
                        <a:t>Environ Launch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8352296"/>
                  </a:ext>
                </a:extLst>
              </a:tr>
              <a:tr h="12973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 dirty="0">
                          <a:solidFill>
                            <a:srgbClr val="99CC33"/>
                          </a:solidFill>
                          <a:latin typeface="+mj-lt"/>
                        </a:rPr>
                        <a:t>2015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100" b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j-lt"/>
                        </a:rPr>
                        <a:t>Excelerator</a:t>
                      </a:r>
                      <a:r>
                        <a:rPr lang="en-GB" sz="11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j-lt"/>
                        </a:rPr>
                        <a:t> Launch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17031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 dirty="0">
                          <a:solidFill>
                            <a:srgbClr val="99CC33"/>
                          </a:solidFill>
                          <a:latin typeface="+mj-lt"/>
                        </a:rPr>
                        <a:t>2016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1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j-lt"/>
                        </a:rPr>
                        <a:t>Enbeam Fibre Launch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2372903"/>
                  </a:ext>
                </a:extLst>
              </a:tr>
              <a:tr h="35986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 dirty="0">
                          <a:solidFill>
                            <a:srgbClr val="99CC33"/>
                          </a:solidFill>
                          <a:latin typeface="+mj-lt"/>
                        </a:rPr>
                        <a:t>2019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1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j-lt"/>
                        </a:rPr>
                        <a:t>First in the industry to supply product in plastic free packaging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1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j-lt"/>
                        </a:rPr>
                        <a:t>Enbeam PON Solution Launch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9610085"/>
                  </a:ext>
                </a:extLst>
              </a:tr>
              <a:tr h="35986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 dirty="0">
                          <a:solidFill>
                            <a:srgbClr val="99CC33"/>
                          </a:solidFill>
                          <a:latin typeface="+mj-lt"/>
                        </a:rPr>
                        <a:t>2020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1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j-lt"/>
                        </a:rPr>
                        <a:t>UK #1 Cabling Supplier – 21% Market Share</a:t>
                      </a:r>
                    </a:p>
                    <a:p>
                      <a:pPr marL="171450" indent="-17145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1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j-lt"/>
                        </a:rPr>
                        <a:t>Enbeam </a:t>
                      </a:r>
                      <a:r>
                        <a:rPr lang="en-GB" sz="1100" b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j-lt"/>
                        </a:rPr>
                        <a:t>FTTx</a:t>
                      </a:r>
                      <a:r>
                        <a:rPr lang="en-GB" sz="11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j-lt"/>
                        </a:rPr>
                        <a:t> Solution Launch</a:t>
                      </a:r>
                    </a:p>
                    <a:p>
                      <a:pPr marL="171450" indent="-17145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1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j-lt"/>
                        </a:rPr>
                        <a:t>New Excel website launched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0668072"/>
                  </a:ext>
                </a:extLst>
              </a:tr>
              <a:tr h="35986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 dirty="0">
                          <a:solidFill>
                            <a:srgbClr val="99CC33"/>
                          </a:solidFill>
                          <a:latin typeface="+mj-lt"/>
                        </a:rPr>
                        <a:t>2023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1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j-lt"/>
                        </a:rPr>
                        <a:t>UK #1 Cabling Supplier – 26% Market Share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1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j-lt"/>
                        </a:rPr>
                        <a:t>UAE #2 Cabling Supplier – 16% Market Share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4490247"/>
                  </a:ext>
                </a:extLst>
              </a:tr>
              <a:tr h="35986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 dirty="0">
                          <a:solidFill>
                            <a:srgbClr val="99CC33"/>
                          </a:solidFill>
                          <a:latin typeface="+mj-lt"/>
                        </a:rPr>
                        <a:t>2024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1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j-lt"/>
                        </a:rPr>
                        <a:t>New Excel Partner Portal Launch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085067"/>
                  </a:ext>
                </a:extLst>
              </a:tr>
            </a:tbl>
          </a:graphicData>
        </a:graphic>
      </p:graphicFrame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6F344E4C-7395-EB39-6605-AD8A6125B0E9}"/>
              </a:ext>
            </a:extLst>
          </p:cNvPr>
          <p:cNvCxnSpPr>
            <a:cxnSpLocks/>
          </p:cNvCxnSpPr>
          <p:nvPr/>
        </p:nvCxnSpPr>
        <p:spPr>
          <a:xfrm flipV="1">
            <a:off x="2839743" y="1306484"/>
            <a:ext cx="724145" cy="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678A9188-23A0-5138-DA1D-AED896E50CA8}"/>
              </a:ext>
            </a:extLst>
          </p:cNvPr>
          <p:cNvCxnSpPr/>
          <p:nvPr/>
        </p:nvCxnSpPr>
        <p:spPr>
          <a:xfrm flipV="1">
            <a:off x="5487856" y="1311547"/>
            <a:ext cx="724145" cy="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CF75C87A-852F-A99A-BD87-721571C65D87}"/>
              </a:ext>
            </a:extLst>
          </p:cNvPr>
          <p:cNvSpPr/>
          <p:nvPr/>
        </p:nvSpPr>
        <p:spPr>
          <a:xfrm>
            <a:off x="6516216" y="1940358"/>
            <a:ext cx="2627784" cy="271661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06EF756-163B-F2E2-BE7A-1E829C4A92B3}"/>
              </a:ext>
            </a:extLst>
          </p:cNvPr>
          <p:cNvSpPr txBox="1"/>
          <p:nvPr/>
        </p:nvSpPr>
        <p:spPr>
          <a:xfrm>
            <a:off x="6615720" y="2052170"/>
            <a:ext cx="2428776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>
                <a:highlight>
                  <a:srgbClr val="F1F1F1"/>
                </a:highlight>
                <a:latin typeface="+mj-lt"/>
              </a:rPr>
              <a:t>When</a:t>
            </a:r>
            <a:endParaRPr lang="en-GB" sz="1200" b="1" dirty="0">
              <a:highlight>
                <a:srgbClr val="F1F1F1"/>
              </a:highlight>
              <a:latin typeface="+mj-lt"/>
            </a:endParaRPr>
          </a:p>
          <a:p>
            <a:pPr algn="ctr"/>
            <a:r>
              <a:rPr lang="en-GB" sz="1200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</a:rPr>
              <a:t>1997</a:t>
            </a:r>
          </a:p>
          <a:p>
            <a:pPr algn="ctr"/>
            <a:endParaRPr lang="en-GB" sz="1200" dirty="0">
              <a:solidFill>
                <a:schemeClr val="bg1">
                  <a:lumMod val="95000"/>
                  <a:lumOff val="5000"/>
                </a:schemeClr>
              </a:solidFill>
              <a:latin typeface="+mj-lt"/>
            </a:endParaRPr>
          </a:p>
          <a:p>
            <a:pPr algn="ctr"/>
            <a:r>
              <a:rPr lang="en-GB" sz="1600" b="1" dirty="0">
                <a:highlight>
                  <a:srgbClr val="F1F1F1"/>
                </a:highlight>
                <a:latin typeface="+mj-lt"/>
              </a:rPr>
              <a:t>Why</a:t>
            </a:r>
          </a:p>
          <a:p>
            <a:pPr algn="ctr"/>
            <a:r>
              <a:rPr lang="en-GB" sz="1200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</a:rPr>
              <a:t>To create sustainable, managed and profitable foundation from which to grow the business </a:t>
            </a:r>
          </a:p>
          <a:p>
            <a:pPr algn="ctr"/>
            <a:endParaRPr lang="en-GB" sz="1200" dirty="0">
              <a:solidFill>
                <a:schemeClr val="bg1">
                  <a:lumMod val="95000"/>
                  <a:lumOff val="5000"/>
                </a:schemeClr>
              </a:solidFill>
              <a:latin typeface="+mj-lt"/>
            </a:endParaRPr>
          </a:p>
          <a:p>
            <a:pPr algn="ctr"/>
            <a:r>
              <a:rPr lang="en-GB" sz="1600" b="1" dirty="0">
                <a:highlight>
                  <a:srgbClr val="F1F1F1"/>
                </a:highlight>
                <a:latin typeface="+mj-lt"/>
              </a:rPr>
              <a:t>How</a:t>
            </a:r>
          </a:p>
          <a:p>
            <a:pPr algn="ctr"/>
            <a:r>
              <a:rPr lang="en-GB" sz="1200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</a:rPr>
              <a:t>6 to 9 months sourcing, brand creation – name, logo, collateral, staff training and ‘buy in’</a:t>
            </a:r>
          </a:p>
        </p:txBody>
      </p:sp>
      <p:pic>
        <p:nvPicPr>
          <p:cNvPr id="3" name="Picture 2" descr="A blue and black logo&#10;&#10;Description automatically generated">
            <a:extLst>
              <a:ext uri="{FF2B5EF4-FFF2-40B4-BE49-F238E27FC236}">
                <a16:creationId xmlns:a16="http://schemas.microsoft.com/office/drawing/2014/main" id="{9F01178A-9994-38F1-B8DD-B216875C6E0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003" y="878688"/>
            <a:ext cx="2204094" cy="807020"/>
          </a:xfrm>
          <a:prstGeom prst="rect">
            <a:avLst/>
          </a:prstGeom>
        </p:spPr>
      </p:pic>
      <p:pic>
        <p:nvPicPr>
          <p:cNvPr id="5" name="Picture 4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8F22E53A-F9AC-2391-9BA5-12AFCBC9B4C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6143" y="1058027"/>
            <a:ext cx="1647203" cy="403957"/>
          </a:xfrm>
          <a:prstGeom prst="rect">
            <a:avLst/>
          </a:prstGeom>
        </p:spPr>
      </p:pic>
      <p:pic>
        <p:nvPicPr>
          <p:cNvPr id="12" name="Picture 11" descr="Icon&#10;&#10;Description automatically generated">
            <a:extLst>
              <a:ext uri="{FF2B5EF4-FFF2-40B4-BE49-F238E27FC236}">
                <a16:creationId xmlns:a16="http://schemas.microsoft.com/office/drawing/2014/main" id="{0DF8F6C6-0B16-00F4-AB36-86FB787A0D9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17512" y="965076"/>
            <a:ext cx="1194511" cy="496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9550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Titre 25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Facts</a:t>
            </a:r>
          </a:p>
        </p:txBody>
      </p:sp>
      <p:sp>
        <p:nvSpPr>
          <p:cNvPr id="259" name="Rectangle 258">
            <a:extLst>
              <a:ext uri="{FF2B5EF4-FFF2-40B4-BE49-F238E27FC236}">
                <a16:creationId xmlns:a16="http://schemas.microsoft.com/office/drawing/2014/main" id="{46A9A0B8-252B-46AB-BFFC-C8F171B25396}"/>
              </a:ext>
            </a:extLst>
          </p:cNvPr>
          <p:cNvSpPr/>
          <p:nvPr/>
        </p:nvSpPr>
        <p:spPr>
          <a:xfrm>
            <a:off x="0" y="1227217"/>
            <a:ext cx="3619500" cy="33837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Trebuchet MS" panose="020B0603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263" name="Rectangle 262">
            <a:extLst>
              <a:ext uri="{FF2B5EF4-FFF2-40B4-BE49-F238E27FC236}">
                <a16:creationId xmlns:a16="http://schemas.microsoft.com/office/drawing/2014/main" id="{C9E51BD7-A8E4-4486-A6B0-D193AE90859F}"/>
              </a:ext>
            </a:extLst>
          </p:cNvPr>
          <p:cNvSpPr/>
          <p:nvPr/>
        </p:nvSpPr>
        <p:spPr>
          <a:xfrm>
            <a:off x="3702050" y="1227217"/>
            <a:ext cx="5441948" cy="166199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 dirty="0">
              <a:latin typeface="+mj-lt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264" name="Rectangle 263">
            <a:extLst>
              <a:ext uri="{FF2B5EF4-FFF2-40B4-BE49-F238E27FC236}">
                <a16:creationId xmlns:a16="http://schemas.microsoft.com/office/drawing/2014/main" id="{DF26F227-696D-44B9-A1E5-9218058E6F2E}"/>
              </a:ext>
            </a:extLst>
          </p:cNvPr>
          <p:cNvSpPr/>
          <p:nvPr/>
        </p:nvSpPr>
        <p:spPr>
          <a:xfrm>
            <a:off x="3702050" y="2949020"/>
            <a:ext cx="5441948" cy="166199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 dirty="0">
              <a:latin typeface="+mj-lt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265" name="ZoneTexte 15">
            <a:extLst>
              <a:ext uri="{FF2B5EF4-FFF2-40B4-BE49-F238E27FC236}">
                <a16:creationId xmlns:a16="http://schemas.microsoft.com/office/drawing/2014/main" id="{5A8AA945-3B34-4ECF-947F-BAD3063A967A}"/>
              </a:ext>
            </a:extLst>
          </p:cNvPr>
          <p:cNvSpPr txBox="1"/>
          <p:nvPr/>
        </p:nvSpPr>
        <p:spPr>
          <a:xfrm>
            <a:off x="4030337" y="1620142"/>
            <a:ext cx="15366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900"/>
              </a:spcBef>
            </a:pPr>
            <a:r>
              <a:rPr lang="fr-FR" sz="3200" b="1" dirty="0">
                <a:ln w="25400">
                  <a:noFill/>
                </a:ln>
                <a:latin typeface="+mj-lt"/>
                <a:ea typeface="Roboto" panose="02000000000000000000" pitchFamily="2" charset="0"/>
                <a:cs typeface="Arial" panose="020B0604020202020204" pitchFamily="34" charset="0"/>
              </a:rPr>
              <a:t>£139M</a:t>
            </a:r>
          </a:p>
        </p:txBody>
      </p:sp>
      <p:sp>
        <p:nvSpPr>
          <p:cNvPr id="266" name="ZoneTexte 16">
            <a:extLst>
              <a:ext uri="{FF2B5EF4-FFF2-40B4-BE49-F238E27FC236}">
                <a16:creationId xmlns:a16="http://schemas.microsoft.com/office/drawing/2014/main" id="{00F86A0D-D86A-4802-B6BD-EB34002CCFD7}"/>
              </a:ext>
            </a:extLst>
          </p:cNvPr>
          <p:cNvSpPr txBox="1"/>
          <p:nvPr/>
        </p:nvSpPr>
        <p:spPr>
          <a:xfrm>
            <a:off x="4030337" y="2117590"/>
            <a:ext cx="15366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900"/>
              </a:spcBef>
            </a:pPr>
            <a:r>
              <a:rPr lang="fr-FR" sz="1400" dirty="0">
                <a:ln w="25400">
                  <a:noFill/>
                </a:ln>
                <a:solidFill>
                  <a:schemeClr val="bg1"/>
                </a:solidFill>
                <a:latin typeface="+mj-lt"/>
                <a:ea typeface="Roboto" panose="02000000000000000000" pitchFamily="2" charset="0"/>
                <a:cs typeface="Arial" panose="020B0604020202020204" pitchFamily="34" charset="0"/>
              </a:rPr>
              <a:t>Sales in 2023</a:t>
            </a:r>
          </a:p>
        </p:txBody>
      </p:sp>
      <p:sp>
        <p:nvSpPr>
          <p:cNvPr id="267" name="ZoneTexte 17">
            <a:extLst>
              <a:ext uri="{FF2B5EF4-FFF2-40B4-BE49-F238E27FC236}">
                <a16:creationId xmlns:a16="http://schemas.microsoft.com/office/drawing/2014/main" id="{4C928D6D-C32F-461A-9C40-28D9AB9DE70E}"/>
              </a:ext>
            </a:extLst>
          </p:cNvPr>
          <p:cNvSpPr txBox="1"/>
          <p:nvPr/>
        </p:nvSpPr>
        <p:spPr>
          <a:xfrm>
            <a:off x="7530935" y="1620142"/>
            <a:ext cx="15366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900"/>
              </a:spcBef>
            </a:pPr>
            <a:r>
              <a:rPr lang="fr-FR" sz="3200" b="1" dirty="0">
                <a:ln w="25400">
                  <a:noFill/>
                </a:ln>
                <a:latin typeface="+mj-lt"/>
                <a:ea typeface="Roboto" panose="02000000000000000000" pitchFamily="2" charset="0"/>
                <a:cs typeface="Arial" panose="020B0604020202020204" pitchFamily="34" charset="0"/>
              </a:rPr>
              <a:t>100%</a:t>
            </a:r>
          </a:p>
        </p:txBody>
      </p:sp>
      <p:sp>
        <p:nvSpPr>
          <p:cNvPr id="268" name="ZoneTexte 18">
            <a:extLst>
              <a:ext uri="{FF2B5EF4-FFF2-40B4-BE49-F238E27FC236}">
                <a16:creationId xmlns:a16="http://schemas.microsoft.com/office/drawing/2014/main" id="{F2B2C2ED-5799-4CEC-B60C-0DFC6CCBCF42}"/>
              </a:ext>
            </a:extLst>
          </p:cNvPr>
          <p:cNvSpPr txBox="1"/>
          <p:nvPr/>
        </p:nvSpPr>
        <p:spPr>
          <a:xfrm>
            <a:off x="7530935" y="2117590"/>
            <a:ext cx="15366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900"/>
              </a:spcBef>
            </a:pPr>
            <a:r>
              <a:rPr lang="fr-FR" sz="1400" dirty="0">
                <a:ln w="25400">
                  <a:noFill/>
                </a:ln>
                <a:solidFill>
                  <a:schemeClr val="bg1"/>
                </a:solidFill>
                <a:latin typeface="+mj-lt"/>
                <a:ea typeface="Roboto" panose="02000000000000000000" pitchFamily="2" charset="0"/>
                <a:cs typeface="Arial" panose="020B0604020202020204" pitchFamily="34" charset="0"/>
              </a:rPr>
              <a:t>CPR-Compliant</a:t>
            </a:r>
          </a:p>
        </p:txBody>
      </p:sp>
      <p:sp>
        <p:nvSpPr>
          <p:cNvPr id="270" name="ZoneTexte 19">
            <a:extLst>
              <a:ext uri="{FF2B5EF4-FFF2-40B4-BE49-F238E27FC236}">
                <a16:creationId xmlns:a16="http://schemas.microsoft.com/office/drawing/2014/main" id="{91A321C8-F104-4875-AD9E-1774FC3701AE}"/>
              </a:ext>
            </a:extLst>
          </p:cNvPr>
          <p:cNvSpPr txBox="1"/>
          <p:nvPr/>
        </p:nvSpPr>
        <p:spPr>
          <a:xfrm>
            <a:off x="5683086" y="1620142"/>
            <a:ext cx="1724023" cy="561692"/>
          </a:xfrm>
          <a:prstGeom prst="rect">
            <a:avLst/>
          </a:prstGeom>
          <a:noFill/>
        </p:spPr>
        <p:txBody>
          <a:bodyPr wrap="square" lIns="68580" tIns="34290" rIns="68580" bIns="34290" rtlCol="0" anchor="t">
            <a:spAutoFit/>
          </a:bodyPr>
          <a:lstStyle/>
          <a:p>
            <a:pPr algn="ctr">
              <a:spcBef>
                <a:spcPts val="900"/>
              </a:spcBef>
            </a:pPr>
            <a:r>
              <a:rPr lang="fr-FR" sz="3200" b="1" dirty="0">
                <a:ln w="25400">
                  <a:noFill/>
                </a:ln>
                <a:latin typeface="+mj-lt"/>
                <a:ea typeface="Roboto"/>
                <a:cs typeface="Arial"/>
              </a:rPr>
              <a:t>3727</a:t>
            </a:r>
            <a:endParaRPr lang="fr-FR" sz="3200" b="1" dirty="0">
              <a:ln w="25400">
                <a:noFill/>
              </a:ln>
              <a:latin typeface="+mj-lt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272" name="ZoneTexte 20">
            <a:extLst>
              <a:ext uri="{FF2B5EF4-FFF2-40B4-BE49-F238E27FC236}">
                <a16:creationId xmlns:a16="http://schemas.microsoft.com/office/drawing/2014/main" id="{0CB8AA06-5AC4-47EF-990B-38855A0B8DAE}"/>
              </a:ext>
            </a:extLst>
          </p:cNvPr>
          <p:cNvSpPr txBox="1"/>
          <p:nvPr/>
        </p:nvSpPr>
        <p:spPr>
          <a:xfrm>
            <a:off x="5683086" y="2117590"/>
            <a:ext cx="17240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900"/>
              </a:spcBef>
            </a:pPr>
            <a:r>
              <a:rPr lang="fr-FR" sz="1400" dirty="0" err="1">
                <a:ln w="25400">
                  <a:noFill/>
                </a:ln>
                <a:solidFill>
                  <a:schemeClr val="bg1"/>
                </a:solidFill>
                <a:latin typeface="+mj-lt"/>
                <a:ea typeface="Roboto" panose="02000000000000000000" pitchFamily="2" charset="0"/>
                <a:cs typeface="Arial" panose="020B0604020202020204" pitchFamily="34" charset="0"/>
              </a:rPr>
              <a:t>Products</a:t>
            </a:r>
            <a:endParaRPr lang="fr-FR" sz="1400" dirty="0">
              <a:ln w="25400">
                <a:noFill/>
              </a:ln>
              <a:solidFill>
                <a:schemeClr val="bg1"/>
              </a:solidFill>
              <a:latin typeface="+mj-lt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273" name="ZoneTexte 21">
            <a:extLst>
              <a:ext uri="{FF2B5EF4-FFF2-40B4-BE49-F238E27FC236}">
                <a16:creationId xmlns:a16="http://schemas.microsoft.com/office/drawing/2014/main" id="{94E6AA1C-2133-4868-829A-35843D707A3D}"/>
              </a:ext>
            </a:extLst>
          </p:cNvPr>
          <p:cNvSpPr txBox="1"/>
          <p:nvPr/>
        </p:nvSpPr>
        <p:spPr>
          <a:xfrm>
            <a:off x="3701193" y="3073524"/>
            <a:ext cx="191981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900"/>
              </a:spcBef>
            </a:pPr>
            <a:r>
              <a:rPr lang="fr-FR" sz="3200" b="1" dirty="0">
                <a:ln w="25400">
                  <a:noFill/>
                </a:ln>
                <a:latin typeface="+mj-lt"/>
                <a:ea typeface="Roboto" panose="02000000000000000000" pitchFamily="2" charset="0"/>
                <a:cs typeface="Arial" panose="020B0604020202020204" pitchFamily="34" charset="0"/>
              </a:rPr>
              <a:t>25</a:t>
            </a:r>
          </a:p>
        </p:txBody>
      </p:sp>
      <p:sp>
        <p:nvSpPr>
          <p:cNvPr id="274" name="ZoneTexte 22">
            <a:extLst>
              <a:ext uri="{FF2B5EF4-FFF2-40B4-BE49-F238E27FC236}">
                <a16:creationId xmlns:a16="http://schemas.microsoft.com/office/drawing/2014/main" id="{AE258D64-B2FD-4E4E-B4A4-FD5EA9E7F496}"/>
              </a:ext>
            </a:extLst>
          </p:cNvPr>
          <p:cNvSpPr txBox="1"/>
          <p:nvPr/>
        </p:nvSpPr>
        <p:spPr>
          <a:xfrm>
            <a:off x="3700342" y="3664320"/>
            <a:ext cx="192066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err="1">
                <a:ln w="25400">
                  <a:noFill/>
                </a:ln>
                <a:solidFill>
                  <a:schemeClr val="bg1"/>
                </a:solidFill>
                <a:latin typeface="+mj-lt"/>
                <a:ea typeface="Roboto" panose="02000000000000000000" pitchFamily="2" charset="0"/>
                <a:cs typeface="Arial" panose="020B0604020202020204" pitchFamily="34" charset="0"/>
              </a:rPr>
              <a:t>Year</a:t>
            </a:r>
            <a:r>
              <a:rPr lang="fr-FR" sz="1400" dirty="0">
                <a:ln w="25400">
                  <a:noFill/>
                </a:ln>
                <a:solidFill>
                  <a:schemeClr val="bg1"/>
                </a:solidFill>
                <a:latin typeface="+mj-lt"/>
                <a:ea typeface="Roboto" panose="02000000000000000000" pitchFamily="2" charset="0"/>
                <a:cs typeface="Arial" panose="020B0604020202020204" pitchFamily="34" charset="0"/>
              </a:rPr>
              <a:t> Systems and Applications </a:t>
            </a:r>
            <a:r>
              <a:rPr lang="fr-FR" sz="1400" dirty="0" err="1">
                <a:ln w="25400">
                  <a:noFill/>
                </a:ln>
                <a:solidFill>
                  <a:schemeClr val="bg1"/>
                </a:solidFill>
                <a:latin typeface="+mj-lt"/>
                <a:ea typeface="Roboto" panose="02000000000000000000" pitchFamily="2" charset="0"/>
                <a:cs typeface="Arial" panose="020B0604020202020204" pitchFamily="34" charset="0"/>
              </a:rPr>
              <a:t>Warranty</a:t>
            </a:r>
            <a:endParaRPr lang="fr-FR" sz="1400" dirty="0">
              <a:ln w="25400">
                <a:noFill/>
              </a:ln>
              <a:solidFill>
                <a:schemeClr val="bg1"/>
              </a:solidFill>
              <a:latin typeface="+mj-lt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275" name="ZoneTexte 23">
            <a:extLst>
              <a:ext uri="{FF2B5EF4-FFF2-40B4-BE49-F238E27FC236}">
                <a16:creationId xmlns:a16="http://schemas.microsoft.com/office/drawing/2014/main" id="{893658D5-7988-44FD-87E7-639EF017C10F}"/>
              </a:ext>
            </a:extLst>
          </p:cNvPr>
          <p:cNvSpPr txBox="1"/>
          <p:nvPr/>
        </p:nvSpPr>
        <p:spPr>
          <a:xfrm>
            <a:off x="5669862" y="3073524"/>
            <a:ext cx="177937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900"/>
              </a:spcBef>
            </a:pPr>
            <a:r>
              <a:rPr lang="fr-FR" sz="3200" b="1" dirty="0">
                <a:ln w="25400">
                  <a:noFill/>
                </a:ln>
                <a:latin typeface="+mj-lt"/>
                <a:ea typeface="Roboto" panose="02000000000000000000" pitchFamily="2" charset="0"/>
                <a:cs typeface="Arial" panose="020B0604020202020204" pitchFamily="34" charset="0"/>
              </a:rPr>
              <a:t>1495</a:t>
            </a:r>
          </a:p>
        </p:txBody>
      </p:sp>
      <p:sp>
        <p:nvSpPr>
          <p:cNvPr id="276" name="ZoneTexte 24">
            <a:extLst>
              <a:ext uri="{FF2B5EF4-FFF2-40B4-BE49-F238E27FC236}">
                <a16:creationId xmlns:a16="http://schemas.microsoft.com/office/drawing/2014/main" id="{FF87AED2-4374-43A8-AA9A-FC023972FA5B}"/>
              </a:ext>
            </a:extLst>
          </p:cNvPr>
          <p:cNvSpPr txBox="1"/>
          <p:nvPr/>
        </p:nvSpPr>
        <p:spPr>
          <a:xfrm>
            <a:off x="5641451" y="3664319"/>
            <a:ext cx="18361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ln w="25400">
                  <a:noFill/>
                </a:ln>
                <a:solidFill>
                  <a:schemeClr val="bg1"/>
                </a:solidFill>
                <a:latin typeface="+mj-lt"/>
                <a:ea typeface="Roboto" panose="02000000000000000000" pitchFamily="2" charset="0"/>
                <a:cs typeface="Arial" panose="020B0604020202020204" pitchFamily="34" charset="0"/>
              </a:rPr>
              <a:t>Excel </a:t>
            </a:r>
            <a:r>
              <a:rPr lang="fr-FR" sz="1400" dirty="0" err="1">
                <a:ln w="25400">
                  <a:noFill/>
                </a:ln>
                <a:solidFill>
                  <a:schemeClr val="bg1"/>
                </a:solidFill>
                <a:latin typeface="+mj-lt"/>
                <a:ea typeface="Roboto" panose="02000000000000000000" pitchFamily="2" charset="0"/>
                <a:cs typeface="Arial" panose="020B0604020202020204" pitchFamily="34" charset="0"/>
              </a:rPr>
              <a:t>Partners</a:t>
            </a:r>
            <a:endParaRPr lang="fr-FR" sz="1400" dirty="0">
              <a:ln w="25400">
                <a:noFill/>
              </a:ln>
              <a:solidFill>
                <a:schemeClr val="bg1"/>
              </a:solidFill>
              <a:latin typeface="+mj-lt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277" name="ZoneTexte 25">
            <a:extLst>
              <a:ext uri="{FF2B5EF4-FFF2-40B4-BE49-F238E27FC236}">
                <a16:creationId xmlns:a16="http://schemas.microsoft.com/office/drawing/2014/main" id="{A8C6594B-8388-4CF9-905E-2A6AE596B455}"/>
              </a:ext>
            </a:extLst>
          </p:cNvPr>
          <p:cNvSpPr txBox="1"/>
          <p:nvPr/>
        </p:nvSpPr>
        <p:spPr>
          <a:xfrm>
            <a:off x="7476794" y="3087565"/>
            <a:ext cx="166720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900"/>
              </a:spcBef>
            </a:pPr>
            <a:r>
              <a:rPr lang="fr-FR" sz="3200" b="1" dirty="0">
                <a:ln w="25400">
                  <a:noFill/>
                </a:ln>
                <a:latin typeface="+mj-lt"/>
                <a:ea typeface="Roboto" panose="02000000000000000000" pitchFamily="2" charset="0"/>
                <a:cs typeface="Arial" panose="020B0604020202020204" pitchFamily="34" charset="0"/>
              </a:rPr>
              <a:t>212</a:t>
            </a:r>
          </a:p>
        </p:txBody>
      </p:sp>
      <p:sp>
        <p:nvSpPr>
          <p:cNvPr id="278" name="ZoneTexte 26">
            <a:extLst>
              <a:ext uri="{FF2B5EF4-FFF2-40B4-BE49-F238E27FC236}">
                <a16:creationId xmlns:a16="http://schemas.microsoft.com/office/drawing/2014/main" id="{187CD89C-450D-476A-81D6-A04D5E99927B}"/>
              </a:ext>
            </a:extLst>
          </p:cNvPr>
          <p:cNvSpPr txBox="1"/>
          <p:nvPr/>
        </p:nvSpPr>
        <p:spPr>
          <a:xfrm>
            <a:off x="7475942" y="3664319"/>
            <a:ext cx="166719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ln w="25400">
                  <a:noFill/>
                </a:ln>
                <a:solidFill>
                  <a:schemeClr val="bg1"/>
                </a:solidFill>
                <a:latin typeface="+mj-lt"/>
                <a:ea typeface="Roboto" panose="02000000000000000000" pitchFamily="2" charset="0"/>
                <a:cs typeface="Arial" panose="020B0604020202020204" pitchFamily="34" charset="0"/>
              </a:rPr>
              <a:t>Tonnes of plastic </a:t>
            </a:r>
            <a:r>
              <a:rPr lang="fr-FR" sz="1400" dirty="0" err="1">
                <a:ln w="25400">
                  <a:noFill/>
                </a:ln>
                <a:solidFill>
                  <a:schemeClr val="bg1"/>
                </a:solidFill>
                <a:latin typeface="+mj-lt"/>
                <a:ea typeface="Roboto" panose="02000000000000000000" pitchFamily="2" charset="0"/>
                <a:cs typeface="Arial" panose="020B0604020202020204" pitchFamily="34" charset="0"/>
              </a:rPr>
              <a:t>removed</a:t>
            </a:r>
            <a:r>
              <a:rPr lang="fr-FR" sz="1400" dirty="0">
                <a:ln w="25400">
                  <a:noFill/>
                </a:ln>
                <a:solidFill>
                  <a:schemeClr val="bg1"/>
                </a:solidFill>
                <a:latin typeface="+mj-lt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400" dirty="0" err="1">
                <a:ln w="25400">
                  <a:noFill/>
                </a:ln>
                <a:solidFill>
                  <a:schemeClr val="bg1"/>
                </a:solidFill>
                <a:latin typeface="+mj-lt"/>
                <a:ea typeface="Roboto" panose="02000000000000000000" pitchFamily="2" charset="0"/>
                <a:cs typeface="Arial" panose="020B0604020202020204" pitchFamily="34" charset="0"/>
              </a:rPr>
              <a:t>since</a:t>
            </a:r>
            <a:r>
              <a:rPr lang="fr-FR" sz="1400" dirty="0">
                <a:ln w="25400">
                  <a:noFill/>
                </a:ln>
                <a:solidFill>
                  <a:schemeClr val="bg1"/>
                </a:solidFill>
                <a:latin typeface="+mj-lt"/>
                <a:ea typeface="Roboto" panose="02000000000000000000" pitchFamily="2" charset="0"/>
                <a:cs typeface="Arial" panose="020B0604020202020204" pitchFamily="34" charset="0"/>
              </a:rPr>
              <a:t> 2019</a:t>
            </a:r>
          </a:p>
        </p:txBody>
      </p:sp>
      <p:cxnSp>
        <p:nvCxnSpPr>
          <p:cNvPr id="283" name="Connecteur droit 31">
            <a:extLst>
              <a:ext uri="{FF2B5EF4-FFF2-40B4-BE49-F238E27FC236}">
                <a16:creationId xmlns:a16="http://schemas.microsoft.com/office/drawing/2014/main" id="{126B5C39-25FF-41A8-A38B-A7A3403AE086}"/>
              </a:ext>
            </a:extLst>
          </p:cNvPr>
          <p:cNvCxnSpPr/>
          <p:nvPr/>
        </p:nvCxnSpPr>
        <p:spPr>
          <a:xfrm>
            <a:off x="5641450" y="1624194"/>
            <a:ext cx="0" cy="87968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4" name="Connecteur droit 32">
            <a:extLst>
              <a:ext uri="{FF2B5EF4-FFF2-40B4-BE49-F238E27FC236}">
                <a16:creationId xmlns:a16="http://schemas.microsoft.com/office/drawing/2014/main" id="{6CD2E30B-D1AA-484D-BC86-0B8500504E22}"/>
              </a:ext>
            </a:extLst>
          </p:cNvPr>
          <p:cNvCxnSpPr/>
          <p:nvPr/>
        </p:nvCxnSpPr>
        <p:spPr>
          <a:xfrm>
            <a:off x="7448384" y="1624194"/>
            <a:ext cx="0" cy="87968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5" name="Connecteur droit 33">
            <a:extLst>
              <a:ext uri="{FF2B5EF4-FFF2-40B4-BE49-F238E27FC236}">
                <a16:creationId xmlns:a16="http://schemas.microsoft.com/office/drawing/2014/main" id="{08C3C08F-A14E-45E4-B413-E093B2B5A5C8}"/>
              </a:ext>
            </a:extLst>
          </p:cNvPr>
          <p:cNvCxnSpPr/>
          <p:nvPr/>
        </p:nvCxnSpPr>
        <p:spPr>
          <a:xfrm>
            <a:off x="5641450" y="3359567"/>
            <a:ext cx="0" cy="87968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6" name="Connecteur droit 34">
            <a:extLst>
              <a:ext uri="{FF2B5EF4-FFF2-40B4-BE49-F238E27FC236}">
                <a16:creationId xmlns:a16="http://schemas.microsoft.com/office/drawing/2014/main" id="{262E30F4-654F-4D94-BEDF-D1339B67D2D6}"/>
              </a:ext>
            </a:extLst>
          </p:cNvPr>
          <p:cNvCxnSpPr/>
          <p:nvPr/>
        </p:nvCxnSpPr>
        <p:spPr>
          <a:xfrm>
            <a:off x="7448384" y="3359567"/>
            <a:ext cx="0" cy="87968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A close-up of a computer equipment&#10;&#10;Description automatically generated">
            <a:extLst>
              <a:ext uri="{FF2B5EF4-FFF2-40B4-BE49-F238E27FC236}">
                <a16:creationId xmlns:a16="http://schemas.microsoft.com/office/drawing/2014/main" id="{3C6C22B0-9E22-4A32-25E8-6B3788AEDBF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614725" y="1434128"/>
            <a:ext cx="4763909" cy="3029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0552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04C6B13-CDE8-4C33-94B8-134667108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Supply Chain Capability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328F983-5539-4206-AFE0-E8D7FE4D6E77}"/>
              </a:ext>
            </a:extLst>
          </p:cNvPr>
          <p:cNvGrpSpPr/>
          <p:nvPr/>
        </p:nvGrpSpPr>
        <p:grpSpPr>
          <a:xfrm>
            <a:off x="2051720" y="820374"/>
            <a:ext cx="6641255" cy="3189254"/>
            <a:chOff x="2195736" y="1106352"/>
            <a:chExt cx="6729783" cy="3192081"/>
          </a:xfrm>
        </p:grpSpPr>
        <p:pic>
          <p:nvPicPr>
            <p:cNvPr id="4" name="Picture 3" descr="A map of the world&#10;&#10;Description automatically generated">
              <a:extLst>
                <a:ext uri="{FF2B5EF4-FFF2-40B4-BE49-F238E27FC236}">
                  <a16:creationId xmlns:a16="http://schemas.microsoft.com/office/drawing/2014/main" id="{3F2D71D1-D304-4886-B900-CFA72C5404F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4451"/>
            <a:stretch/>
          </p:blipFill>
          <p:spPr>
            <a:xfrm>
              <a:off x="2739365" y="1407425"/>
              <a:ext cx="5743700" cy="2891008"/>
            </a:xfrm>
            <a:prstGeom prst="rect">
              <a:avLst/>
            </a:prstGeom>
          </p:spPr>
        </p:pic>
        <p:pic>
          <p:nvPicPr>
            <p:cNvPr id="6" name="Picture 3" descr="\\Dell-xps2-pc\e\POPComms\CLIENT WORK\Mayflex\Excel\artwork\jpegs\6-06.png">
              <a:extLst>
                <a:ext uri="{FF2B5EF4-FFF2-40B4-BE49-F238E27FC236}">
                  <a16:creationId xmlns:a16="http://schemas.microsoft.com/office/drawing/2014/main" id="{611ED832-4456-4795-A01F-C583C859DEE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2195736" y="1106352"/>
              <a:ext cx="3452151" cy="2036474"/>
            </a:xfrm>
            <a:prstGeom prst="rect">
              <a:avLst/>
            </a:prstGeom>
            <a:noFill/>
            <a:effectLst>
              <a:innerShdw blurRad="63500" dist="50800" dir="13500000">
                <a:prstClr val="black">
                  <a:alpha val="50000"/>
                </a:prstClr>
              </a:inn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3" descr="\\Dell-xps2-pc\e\POPComms\CLIENT WORK\Mayflex\Excel\artwork\jpegs\6-06.png">
              <a:extLst>
                <a:ext uri="{FF2B5EF4-FFF2-40B4-BE49-F238E27FC236}">
                  <a16:creationId xmlns:a16="http://schemas.microsoft.com/office/drawing/2014/main" id="{DF1FFFDD-C7A5-4B72-82DB-132E29C3533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6037636" y="2176356"/>
              <a:ext cx="2887883" cy="2065239"/>
            </a:xfrm>
            <a:prstGeom prst="rect">
              <a:avLst/>
            </a:prstGeom>
            <a:noFill/>
            <a:effectLst>
              <a:innerShdw blurRad="63500" dist="50800" dir="16200000">
                <a:prstClr val="black">
                  <a:alpha val="50000"/>
                </a:prstClr>
              </a:inn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2D612570-AD67-4BF0-A14A-5AF1DC35677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96210" y="2038370"/>
              <a:ext cx="45119" cy="45119"/>
            </a:xfrm>
            <a:prstGeom prst="ellipse">
              <a:avLst/>
            </a:prstGeom>
            <a:solidFill>
              <a:srgbClr val="99CC33"/>
            </a:solidFill>
            <a:ln>
              <a:solidFill>
                <a:srgbClr val="99CC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highlight>
                  <a:srgbClr val="99CC33"/>
                </a:highlight>
                <a:latin typeface="Myriad Pro Light" panose="020B0403030403020204" pitchFamily="34" charset="0"/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63006D44-ED1E-46F9-B17C-2266344E5EA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97966" y="1540038"/>
              <a:ext cx="45119" cy="45119"/>
            </a:xfrm>
            <a:prstGeom prst="ellipse">
              <a:avLst/>
            </a:prstGeom>
            <a:solidFill>
              <a:srgbClr val="99CC33"/>
            </a:solidFill>
            <a:ln>
              <a:solidFill>
                <a:srgbClr val="99CC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highlight>
                  <a:srgbClr val="99CC33"/>
                </a:highlight>
                <a:latin typeface="Myriad Pro Light" panose="020B0403030403020204" pitchFamily="34" charset="0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22BD5EEF-3384-49DD-B7D6-D710AC1FC95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30012" y="1645745"/>
              <a:ext cx="45119" cy="45119"/>
            </a:xfrm>
            <a:prstGeom prst="ellipse">
              <a:avLst/>
            </a:prstGeom>
            <a:solidFill>
              <a:srgbClr val="99CC33"/>
            </a:solidFill>
            <a:ln>
              <a:solidFill>
                <a:srgbClr val="99CC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highlight>
                  <a:srgbClr val="99CC33"/>
                </a:highlight>
                <a:latin typeface="Myriad Pro Light" panose="020B0403030403020204" pitchFamily="34" charset="0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9145AAEC-CE9C-497B-AF97-14E3627E482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566096" y="2174279"/>
              <a:ext cx="45119" cy="45119"/>
            </a:xfrm>
            <a:prstGeom prst="ellipse">
              <a:avLst/>
            </a:prstGeom>
            <a:solidFill>
              <a:srgbClr val="99CC33"/>
            </a:solidFill>
            <a:ln>
              <a:solidFill>
                <a:srgbClr val="99CC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highlight>
                  <a:srgbClr val="99CC33"/>
                </a:highlight>
                <a:latin typeface="Myriad Pro Light" panose="020B0403030403020204" pitchFamily="34" charset="0"/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5573545A-4E51-4248-940F-F6C927C99D3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52839" y="2329064"/>
              <a:ext cx="45119" cy="45119"/>
            </a:xfrm>
            <a:prstGeom prst="ellipse">
              <a:avLst/>
            </a:prstGeom>
            <a:solidFill>
              <a:srgbClr val="99CC33"/>
            </a:solidFill>
            <a:ln>
              <a:solidFill>
                <a:srgbClr val="99CC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highlight>
                  <a:srgbClr val="99CC33"/>
                </a:highlight>
                <a:latin typeface="Myriad Pro Light" panose="020B0403030403020204" pitchFamily="34" charset="0"/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229A53D6-A2E6-4B21-9174-4DAB0B99129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11399" y="2076123"/>
              <a:ext cx="45119" cy="45119"/>
            </a:xfrm>
            <a:prstGeom prst="ellipse">
              <a:avLst/>
            </a:prstGeom>
            <a:solidFill>
              <a:srgbClr val="99CC33"/>
            </a:solidFill>
            <a:ln>
              <a:solidFill>
                <a:srgbClr val="99CC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highlight>
                  <a:srgbClr val="99CC33"/>
                </a:highlight>
                <a:latin typeface="Myriad Pro Light" panose="020B0403030403020204" pitchFamily="34" charset="0"/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2C61E63B-0103-4B58-80CB-73C2E95DB22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24657" y="2276212"/>
              <a:ext cx="45119" cy="45119"/>
            </a:xfrm>
            <a:prstGeom prst="ellipse">
              <a:avLst/>
            </a:prstGeom>
            <a:solidFill>
              <a:srgbClr val="99CC33"/>
            </a:solidFill>
            <a:ln>
              <a:solidFill>
                <a:srgbClr val="99CC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highlight>
                  <a:srgbClr val="99CC33"/>
                </a:highlight>
                <a:latin typeface="Myriad Pro Light" panose="020B0403030403020204" pitchFamily="34" charset="0"/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128D9E9D-2DE5-4829-A77A-2C4350FB477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47132" y="2313964"/>
              <a:ext cx="45119" cy="45119"/>
            </a:xfrm>
            <a:prstGeom prst="ellipse">
              <a:avLst/>
            </a:prstGeom>
            <a:solidFill>
              <a:srgbClr val="99CC33"/>
            </a:solidFill>
            <a:ln>
              <a:solidFill>
                <a:srgbClr val="99CC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highlight>
                  <a:srgbClr val="99CC33"/>
                </a:highlight>
                <a:latin typeface="Myriad Pro Light" panose="020B0403030403020204" pitchFamily="34" charset="0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F08F35AD-4DB8-47A5-9C6D-F2C6033E198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988924" y="2347942"/>
              <a:ext cx="45119" cy="45119"/>
            </a:xfrm>
            <a:prstGeom prst="ellipse">
              <a:avLst/>
            </a:prstGeom>
            <a:solidFill>
              <a:srgbClr val="99CC33"/>
            </a:solidFill>
            <a:ln>
              <a:solidFill>
                <a:srgbClr val="99CC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highlight>
                  <a:srgbClr val="99CC33"/>
                </a:highlight>
                <a:latin typeface="Myriad Pro Light" panose="020B0403030403020204" pitchFamily="34" charset="0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702ADF1B-A521-4300-90B8-9D11283420D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366888" y="3099215"/>
              <a:ext cx="45119" cy="45119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Myriad Pro Light" panose="020B0403030403020204" pitchFamily="34" charset="0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9927B635-0EA0-46DA-A6F5-2B968A5156B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955387" y="2993508"/>
              <a:ext cx="45119" cy="45119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Myriad Pro Light" panose="020B0403030403020204" pitchFamily="34" charset="0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12658DDF-730E-4630-ACCB-B34050E70E7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33465" y="2106326"/>
              <a:ext cx="45119" cy="45119"/>
            </a:xfrm>
            <a:prstGeom prst="ellipse">
              <a:avLst/>
            </a:prstGeom>
            <a:solidFill>
              <a:srgbClr val="99CC33"/>
            </a:solidFill>
            <a:ln>
              <a:solidFill>
                <a:srgbClr val="99CC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highlight>
                  <a:srgbClr val="99CC33"/>
                </a:highlight>
                <a:latin typeface="Myriad Pro Light" panose="020B0403030403020204" pitchFamily="34" charset="0"/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CBD76A58-76D0-4C31-9C9F-011D4A437CD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845464" y="2230909"/>
              <a:ext cx="45119" cy="45119"/>
            </a:xfrm>
            <a:prstGeom prst="ellipse">
              <a:avLst/>
            </a:prstGeom>
            <a:solidFill>
              <a:srgbClr val="99CC33"/>
            </a:solidFill>
            <a:ln>
              <a:solidFill>
                <a:srgbClr val="99CC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highlight>
                  <a:srgbClr val="99CC33"/>
                </a:highlight>
                <a:latin typeface="Myriad Pro Light" panose="020B0403030403020204" pitchFamily="34" charset="0"/>
              </a:endParaRP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84F6300E-4D01-446C-A6B1-D90723AC8CF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11399" y="1905485"/>
              <a:ext cx="45119" cy="45119"/>
            </a:xfrm>
            <a:prstGeom prst="ellipse">
              <a:avLst/>
            </a:prstGeom>
            <a:solidFill>
              <a:srgbClr val="99CC33"/>
            </a:solidFill>
            <a:ln>
              <a:solidFill>
                <a:srgbClr val="99CC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highlight>
                  <a:srgbClr val="99CC33"/>
                </a:highlight>
                <a:latin typeface="Myriad Pro Light" panose="020B0403030403020204" pitchFamily="34" charset="0"/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60827800-2222-4014-9F9F-33CE2731BC9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57691" y="1993926"/>
              <a:ext cx="45119" cy="45119"/>
            </a:xfrm>
            <a:prstGeom prst="ellipse">
              <a:avLst/>
            </a:prstGeom>
            <a:solidFill>
              <a:srgbClr val="99CC33"/>
            </a:solidFill>
            <a:ln>
              <a:solidFill>
                <a:srgbClr val="99CC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highlight>
                  <a:srgbClr val="99CC33"/>
                </a:highlight>
                <a:latin typeface="Myriad Pro Light" panose="020B0403030403020204" pitchFamily="34" charset="0"/>
              </a:endParaRP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3DB358E3-34C0-4657-880F-5EEBAC56920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61736" y="2123943"/>
              <a:ext cx="45119" cy="45119"/>
            </a:xfrm>
            <a:prstGeom prst="ellipse">
              <a:avLst/>
            </a:prstGeom>
            <a:solidFill>
              <a:srgbClr val="99CC33"/>
            </a:solidFill>
            <a:ln>
              <a:solidFill>
                <a:srgbClr val="99CC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highlight>
                  <a:srgbClr val="99CC33"/>
                </a:highlight>
                <a:latin typeface="Myriad Pro Light" panose="020B0403030403020204" pitchFamily="34" charset="0"/>
              </a:endParaRPr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7E296338-D898-6E3B-C67C-98A424C72BDC}"/>
              </a:ext>
            </a:extLst>
          </p:cNvPr>
          <p:cNvSpPr/>
          <p:nvPr/>
        </p:nvSpPr>
        <p:spPr>
          <a:xfrm>
            <a:off x="472410" y="769268"/>
            <a:ext cx="3662689" cy="5909310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r>
              <a:rPr lang="en-GB" b="1" dirty="0">
                <a:solidFill>
                  <a:srgbClr val="99CC33"/>
                </a:solidFill>
                <a:latin typeface="+mj-lt"/>
              </a:rPr>
              <a:t>DISTRIBUTORS</a:t>
            </a:r>
          </a:p>
          <a:p>
            <a:endParaRPr lang="en-GB" sz="1400" dirty="0">
              <a:latin typeface="+mj-lt"/>
            </a:endParaRPr>
          </a:p>
          <a:p>
            <a:r>
              <a:rPr lang="en-GB" sz="1400" dirty="0">
                <a:latin typeface="+mj-lt"/>
              </a:rPr>
              <a:t>AZERBAIJAN</a:t>
            </a:r>
          </a:p>
          <a:p>
            <a:r>
              <a:rPr lang="en-GB" sz="1400" dirty="0">
                <a:latin typeface="+mj-lt"/>
              </a:rPr>
              <a:t>DENMARK</a:t>
            </a:r>
          </a:p>
          <a:p>
            <a:r>
              <a:rPr lang="en-GB" sz="1400" dirty="0">
                <a:latin typeface="+mj-lt"/>
              </a:rPr>
              <a:t>EGYPT</a:t>
            </a:r>
          </a:p>
          <a:p>
            <a:r>
              <a:rPr lang="en-GB" sz="1400" dirty="0">
                <a:latin typeface="+mj-lt"/>
              </a:rPr>
              <a:t>ESTONIA</a:t>
            </a:r>
          </a:p>
          <a:p>
            <a:r>
              <a:rPr lang="en-GB" sz="1400" dirty="0">
                <a:latin typeface="+mj-lt"/>
              </a:rPr>
              <a:t>FINLAND</a:t>
            </a:r>
          </a:p>
          <a:p>
            <a:r>
              <a:rPr lang="en-GB" sz="1400" dirty="0">
                <a:latin typeface="+mj-lt"/>
              </a:rPr>
              <a:t>FRANCE</a:t>
            </a:r>
          </a:p>
          <a:p>
            <a:r>
              <a:rPr lang="en-GB" sz="1400" dirty="0">
                <a:latin typeface="+mj-lt"/>
              </a:rPr>
              <a:t>GERMANY</a:t>
            </a:r>
          </a:p>
          <a:p>
            <a:r>
              <a:rPr lang="en-GB" sz="1400" dirty="0">
                <a:latin typeface="+mj-lt"/>
              </a:rPr>
              <a:t>HUNGARY</a:t>
            </a:r>
          </a:p>
          <a:p>
            <a:r>
              <a:rPr lang="en-GB" sz="1400" dirty="0">
                <a:latin typeface="+mj-lt"/>
              </a:rPr>
              <a:t>ICELAND</a:t>
            </a:r>
          </a:p>
          <a:p>
            <a:r>
              <a:rPr lang="en-GB" sz="1400" dirty="0">
                <a:latin typeface="+mj-lt"/>
              </a:rPr>
              <a:t>IRELAND</a:t>
            </a:r>
          </a:p>
          <a:p>
            <a:r>
              <a:rPr lang="en-GB" sz="1400" dirty="0">
                <a:latin typeface="+mj-lt"/>
              </a:rPr>
              <a:t>ISRAEL</a:t>
            </a:r>
          </a:p>
          <a:p>
            <a:r>
              <a:rPr lang="en-GB" sz="1400" dirty="0">
                <a:latin typeface="+mj-lt"/>
              </a:rPr>
              <a:t>ITALY</a:t>
            </a:r>
          </a:p>
          <a:p>
            <a:r>
              <a:rPr lang="en-GB" sz="1400" dirty="0">
                <a:latin typeface="+mj-lt"/>
              </a:rPr>
              <a:t>LATVIA</a:t>
            </a:r>
          </a:p>
          <a:p>
            <a:r>
              <a:rPr lang="en-GB" sz="1400" dirty="0">
                <a:latin typeface="+mj-lt"/>
              </a:rPr>
              <a:t>LITHUANIA</a:t>
            </a:r>
          </a:p>
          <a:p>
            <a:r>
              <a:rPr lang="en-GB" sz="1400" dirty="0">
                <a:latin typeface="+mj-lt"/>
              </a:rPr>
              <a:t>MALTA</a:t>
            </a:r>
          </a:p>
          <a:p>
            <a:r>
              <a:rPr lang="en-GB" sz="1400" dirty="0">
                <a:latin typeface="+mj-lt"/>
              </a:rPr>
              <a:t>NETHERLANDS</a:t>
            </a:r>
          </a:p>
          <a:p>
            <a:r>
              <a:rPr lang="en-GB" sz="1400" dirty="0">
                <a:latin typeface="+mj-lt"/>
              </a:rPr>
              <a:t>NORWAY</a:t>
            </a:r>
          </a:p>
          <a:p>
            <a:r>
              <a:rPr lang="en-GB" sz="1400" dirty="0">
                <a:latin typeface="+mj-lt"/>
              </a:rPr>
              <a:t>POLAND</a:t>
            </a:r>
          </a:p>
          <a:p>
            <a:r>
              <a:rPr lang="en-GB" sz="1400" dirty="0">
                <a:latin typeface="+mj-lt"/>
              </a:rPr>
              <a:t>PORTUGAL</a:t>
            </a:r>
          </a:p>
          <a:p>
            <a:endParaRPr lang="en-GB" sz="1400" dirty="0">
              <a:latin typeface="+mj-lt"/>
            </a:endParaRPr>
          </a:p>
          <a:p>
            <a:endParaRPr lang="en-GB" sz="1400" dirty="0">
              <a:latin typeface="+mj-lt"/>
            </a:endParaRPr>
          </a:p>
          <a:p>
            <a:endParaRPr lang="en-GB" sz="1400" dirty="0">
              <a:latin typeface="+mj-lt"/>
            </a:endParaRPr>
          </a:p>
          <a:p>
            <a:endParaRPr lang="en-GB" sz="1400" dirty="0">
              <a:latin typeface="+mj-lt"/>
            </a:endParaRPr>
          </a:p>
          <a:p>
            <a:endParaRPr lang="en-GB" sz="1400" dirty="0">
              <a:latin typeface="+mj-lt"/>
            </a:endParaRPr>
          </a:p>
          <a:p>
            <a:endParaRPr lang="en-GB" sz="1400" dirty="0">
              <a:latin typeface="+mj-lt"/>
            </a:endParaRPr>
          </a:p>
          <a:p>
            <a:endParaRPr lang="en-GB" sz="1400" dirty="0">
              <a:latin typeface="+mj-lt"/>
            </a:endParaRPr>
          </a:p>
          <a:p>
            <a:endParaRPr lang="en-GB" sz="1400" dirty="0">
              <a:latin typeface="+mj-lt"/>
            </a:endParaRPr>
          </a:p>
          <a:p>
            <a:endParaRPr lang="en-GB" sz="1400" dirty="0">
              <a:latin typeface="+mj-lt"/>
            </a:endParaRPr>
          </a:p>
          <a:p>
            <a:endParaRPr lang="en-GB" sz="1400" dirty="0">
              <a:latin typeface="+mj-lt"/>
            </a:endParaRPr>
          </a:p>
          <a:p>
            <a:endParaRPr lang="en-GB" sz="1400" dirty="0">
              <a:latin typeface="+mj-lt"/>
            </a:endParaRPr>
          </a:p>
          <a:p>
            <a:endParaRPr lang="en-GB" sz="1400" dirty="0">
              <a:latin typeface="+mj-lt"/>
            </a:endParaRPr>
          </a:p>
          <a:p>
            <a:endParaRPr lang="en-GB" sz="1400" dirty="0">
              <a:latin typeface="+mj-lt"/>
            </a:endParaRPr>
          </a:p>
          <a:p>
            <a:endParaRPr lang="en-GB" sz="1400" dirty="0">
              <a:latin typeface="+mj-lt"/>
            </a:endParaRPr>
          </a:p>
          <a:p>
            <a:endParaRPr lang="en-GB" sz="1400" dirty="0">
              <a:latin typeface="+mj-lt"/>
            </a:endParaRPr>
          </a:p>
          <a:p>
            <a:endParaRPr lang="en-GB" sz="1400" dirty="0">
              <a:latin typeface="+mj-lt"/>
            </a:endParaRPr>
          </a:p>
          <a:p>
            <a:endParaRPr lang="en-GB" sz="1400" dirty="0">
              <a:latin typeface="+mj-lt"/>
            </a:endParaRPr>
          </a:p>
          <a:p>
            <a:r>
              <a:rPr lang="en-GB" sz="1400" dirty="0">
                <a:latin typeface="+mj-lt"/>
              </a:rPr>
              <a:t>QATAR</a:t>
            </a:r>
          </a:p>
          <a:p>
            <a:r>
              <a:rPr lang="en-GB" sz="1400" dirty="0">
                <a:latin typeface="+mj-lt"/>
              </a:rPr>
              <a:t>ROMANIA</a:t>
            </a:r>
          </a:p>
          <a:p>
            <a:r>
              <a:rPr lang="en-GB" sz="1400" dirty="0">
                <a:latin typeface="+mj-lt"/>
              </a:rPr>
              <a:t>SAUDI ARABIA</a:t>
            </a:r>
          </a:p>
          <a:p>
            <a:r>
              <a:rPr lang="en-GB" sz="1400" dirty="0">
                <a:latin typeface="+mj-lt"/>
              </a:rPr>
              <a:t>SPAIN</a:t>
            </a:r>
          </a:p>
          <a:p>
            <a:r>
              <a:rPr lang="en-GB" sz="1400" dirty="0">
                <a:latin typeface="+mj-lt"/>
              </a:rPr>
              <a:t>SWEDEN</a:t>
            </a:r>
          </a:p>
          <a:p>
            <a:r>
              <a:rPr lang="en-GB" sz="1400" dirty="0">
                <a:latin typeface="+mj-lt"/>
              </a:rPr>
              <a:t>SWITZERLAND</a:t>
            </a:r>
          </a:p>
          <a:p>
            <a:r>
              <a:rPr lang="en-GB" sz="1400" dirty="0">
                <a:latin typeface="+mj-lt"/>
              </a:rPr>
              <a:t>UKRAINE</a:t>
            </a:r>
          </a:p>
          <a:p>
            <a:r>
              <a:rPr lang="en-GB" sz="1400" dirty="0">
                <a:latin typeface="+mj-lt"/>
              </a:rPr>
              <a:t>UAE</a:t>
            </a:r>
          </a:p>
          <a:p>
            <a:r>
              <a:rPr lang="en-GB" sz="1400" dirty="0">
                <a:latin typeface="+mj-lt"/>
              </a:rPr>
              <a:t>UK</a:t>
            </a:r>
          </a:p>
        </p:txBody>
      </p:sp>
    </p:spTree>
    <p:extLst>
      <p:ext uri="{BB962C8B-B14F-4D97-AF65-F5344CB8AC3E}">
        <p14:creationId xmlns:p14="http://schemas.microsoft.com/office/powerpoint/2010/main" val="19430569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2456C41F-FAA0-4B9D-8046-386626E4C66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" t="1795" r="52631"/>
          <a:stretch/>
        </p:blipFill>
        <p:spPr>
          <a:xfrm>
            <a:off x="0" y="859110"/>
            <a:ext cx="4483630" cy="4856939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B1316870-7E4F-48EB-BE65-D34AECE5C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Market Leader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4162C00-EACB-4801-AB3D-5CF867750B05}"/>
              </a:ext>
            </a:extLst>
          </p:cNvPr>
          <p:cNvSpPr txBox="1"/>
          <p:nvPr/>
        </p:nvSpPr>
        <p:spPr>
          <a:xfrm rot="17207261">
            <a:off x="2630500" y="3943560"/>
            <a:ext cx="32038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603020202020204" pitchFamily="34" charset="0"/>
              </a:rPr>
              <a:t>According to BSRIA Research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1EAFCC2-52B1-4A43-823E-F55F5835B6AB}"/>
              </a:ext>
            </a:extLst>
          </p:cNvPr>
          <p:cNvGrpSpPr/>
          <p:nvPr/>
        </p:nvGrpSpPr>
        <p:grpSpPr>
          <a:xfrm>
            <a:off x="340762" y="1129308"/>
            <a:ext cx="2050853" cy="1948908"/>
            <a:chOff x="7384354" y="763719"/>
            <a:chExt cx="2050853" cy="1948908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DF511D04-F8B8-45E6-A07B-9E8B36EC1F30}"/>
                </a:ext>
              </a:extLst>
            </p:cNvPr>
            <p:cNvSpPr txBox="1"/>
            <p:nvPr/>
          </p:nvSpPr>
          <p:spPr>
            <a:xfrm>
              <a:off x="7391318" y="1850853"/>
              <a:ext cx="1503830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</a:rPr>
                <a:t>Excel’s share </a:t>
              </a:r>
            </a:p>
            <a:p>
              <a:r>
                <a:rPr lang="en-GB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</a:rPr>
                <a:t>of the UK </a:t>
              </a:r>
            </a:p>
            <a:p>
              <a:r>
                <a:rPr lang="en-GB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</a:rPr>
                <a:t>market</a:t>
              </a:r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729058B3-08C5-4956-884E-2EA30A5B7839}"/>
                </a:ext>
              </a:extLst>
            </p:cNvPr>
            <p:cNvGrpSpPr/>
            <p:nvPr/>
          </p:nvGrpSpPr>
          <p:grpSpPr>
            <a:xfrm>
              <a:off x="7384354" y="763719"/>
              <a:ext cx="2050853" cy="1200329"/>
              <a:chOff x="6015917" y="777825"/>
              <a:chExt cx="2050853" cy="12003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BE19F41A-59A0-4A39-84AE-653ED4DF6775}"/>
                  </a:ext>
                </a:extLst>
              </p:cNvPr>
              <p:cNvSpPr txBox="1"/>
              <p:nvPr/>
            </p:nvSpPr>
            <p:spPr>
              <a:xfrm>
                <a:off x="6986650" y="1296819"/>
                <a:ext cx="108012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b="1" dirty="0">
                    <a:solidFill>
                      <a:srgbClr val="B2D354"/>
                    </a:solidFill>
                    <a:latin typeface="+mj-lt"/>
                  </a:rPr>
                  <a:t>%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E583BDC-F7E3-4552-B3C9-5062DADB9DB4}"/>
                  </a:ext>
                </a:extLst>
              </p:cNvPr>
              <p:cNvSpPr txBox="1"/>
              <p:nvPr/>
            </p:nvSpPr>
            <p:spPr>
              <a:xfrm>
                <a:off x="6015917" y="777825"/>
                <a:ext cx="1510793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7200" b="1" spc="-300" dirty="0">
                    <a:solidFill>
                      <a:srgbClr val="B2D354"/>
                    </a:solidFill>
                    <a:latin typeface="+mj-lt"/>
                  </a:rPr>
                  <a:t>26</a:t>
                </a:r>
              </a:p>
            </p:txBody>
          </p:sp>
        </p:grpSp>
      </p:grpSp>
      <p:pic>
        <p:nvPicPr>
          <p:cNvPr id="20" name="Picture 19">
            <a:extLst>
              <a:ext uri="{FF2B5EF4-FFF2-40B4-BE49-F238E27FC236}">
                <a16:creationId xmlns:a16="http://schemas.microsoft.com/office/drawing/2014/main" id="{DBEDC07D-04BC-4C76-951D-F6849D12015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66906" t="67143" r="22444" b="6649"/>
          <a:stretch/>
        </p:blipFill>
        <p:spPr>
          <a:xfrm>
            <a:off x="6189359" y="859110"/>
            <a:ext cx="1008112" cy="129614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24F74E2A-9AAA-470C-80E6-28F9B3CE8DB6}"/>
              </a:ext>
            </a:extLst>
          </p:cNvPr>
          <p:cNvSpPr txBox="1"/>
          <p:nvPr/>
        </p:nvSpPr>
        <p:spPr>
          <a:xfrm>
            <a:off x="4564480" y="2460877"/>
            <a:ext cx="425787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The </a:t>
            </a:r>
            <a:r>
              <a:rPr lang="en-GB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Number One Cabling Brand</a:t>
            </a:r>
            <a:r>
              <a:rPr lang="en-GB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 in the UK Market</a:t>
            </a:r>
          </a:p>
        </p:txBody>
      </p:sp>
    </p:spTree>
    <p:extLst>
      <p:ext uri="{BB962C8B-B14F-4D97-AF65-F5344CB8AC3E}">
        <p14:creationId xmlns:p14="http://schemas.microsoft.com/office/powerpoint/2010/main" val="38866805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5D19B7-916B-4420-81C7-72FB3A11D6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0762" y="220082"/>
            <a:ext cx="8119358" cy="403957"/>
          </a:xfrm>
        </p:spPr>
        <p:txBody>
          <a:bodyPr/>
          <a:lstStyle/>
          <a:p>
            <a:r>
              <a:rPr lang="en-GB" dirty="0"/>
              <a:t>Brand Values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43F5E036-D796-4B0B-8C6F-A40A3055353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1840" y="1904959"/>
            <a:ext cx="2880320" cy="2337152"/>
          </a:xfrm>
          <a:prstGeom prst="rect">
            <a:avLst/>
          </a:prstGeom>
        </p:spPr>
      </p:pic>
      <p:pic>
        <p:nvPicPr>
          <p:cNvPr id="24" name="Picture 23" descr="Icon&#10;&#10;Description automatically generated">
            <a:extLst>
              <a:ext uri="{FF2B5EF4-FFF2-40B4-BE49-F238E27FC236}">
                <a16:creationId xmlns:a16="http://schemas.microsoft.com/office/drawing/2014/main" id="{5FED5BC2-BAE2-4EC3-992D-F6A631081CF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88224" y="2137420"/>
            <a:ext cx="1081037" cy="1080000"/>
          </a:xfrm>
          <a:prstGeom prst="rect">
            <a:avLst/>
          </a:prstGeom>
        </p:spPr>
      </p:pic>
      <p:pic>
        <p:nvPicPr>
          <p:cNvPr id="26" name="Picture 25" descr="Icon&#10;&#10;Description automatically generated">
            <a:extLst>
              <a:ext uri="{FF2B5EF4-FFF2-40B4-BE49-F238E27FC236}">
                <a16:creationId xmlns:a16="http://schemas.microsoft.com/office/drawing/2014/main" id="{E0A803B9-7AEE-4725-B7D8-FEAC0AFDCBA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72234" y="4148578"/>
            <a:ext cx="1080000" cy="1080000"/>
          </a:xfrm>
          <a:prstGeom prst="rect">
            <a:avLst/>
          </a:prstGeom>
        </p:spPr>
      </p:pic>
      <p:pic>
        <p:nvPicPr>
          <p:cNvPr id="28" name="Picture 27" descr="Icon&#10;&#10;Description automatically generated">
            <a:extLst>
              <a:ext uri="{FF2B5EF4-FFF2-40B4-BE49-F238E27FC236}">
                <a16:creationId xmlns:a16="http://schemas.microsoft.com/office/drawing/2014/main" id="{84738C85-526D-45A9-AC8C-5B226F26598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91766" y="480690"/>
            <a:ext cx="1080000" cy="1080000"/>
          </a:xfrm>
          <a:prstGeom prst="rect">
            <a:avLst/>
          </a:prstGeom>
        </p:spPr>
      </p:pic>
      <p:pic>
        <p:nvPicPr>
          <p:cNvPr id="30" name="Picture 29" descr="Icon&#10;&#10;Description automatically generated">
            <a:extLst>
              <a:ext uri="{FF2B5EF4-FFF2-40B4-BE49-F238E27FC236}">
                <a16:creationId xmlns:a16="http://schemas.microsoft.com/office/drawing/2014/main" id="{23641C0B-36CF-4478-A40C-16F2F3370BD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72234" y="481013"/>
            <a:ext cx="1080000" cy="1080000"/>
          </a:xfrm>
          <a:prstGeom prst="rect">
            <a:avLst/>
          </a:prstGeom>
        </p:spPr>
      </p:pic>
      <p:pic>
        <p:nvPicPr>
          <p:cNvPr id="1024" name="Picture 1023" descr="Icon&#10;&#10;Description automatically generated">
            <a:extLst>
              <a:ext uri="{FF2B5EF4-FFF2-40B4-BE49-F238E27FC236}">
                <a16:creationId xmlns:a16="http://schemas.microsoft.com/office/drawing/2014/main" id="{305F68D5-AC67-4DCE-B70C-68B3BC36D52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91766" y="4148578"/>
            <a:ext cx="1081037" cy="1080000"/>
          </a:xfrm>
          <a:prstGeom prst="rect">
            <a:avLst/>
          </a:prstGeom>
        </p:spPr>
      </p:pic>
      <p:pic>
        <p:nvPicPr>
          <p:cNvPr id="1027" name="Picture 1026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375D09E7-B43B-4406-AB8A-68FF1B1A602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75776" y="2137420"/>
            <a:ext cx="1080000" cy="1080000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908E721C-2AA3-4138-853F-2EDCE77E7360}"/>
              </a:ext>
            </a:extLst>
          </p:cNvPr>
          <p:cNvSpPr txBox="1"/>
          <p:nvPr/>
        </p:nvSpPr>
        <p:spPr>
          <a:xfrm>
            <a:off x="5322205" y="1424261"/>
            <a:ext cx="10136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Reliable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0E72A81-5CEE-4452-A32E-2257FFD2E23F}"/>
              </a:ext>
            </a:extLst>
          </p:cNvPr>
          <p:cNvSpPr txBox="1"/>
          <p:nvPr/>
        </p:nvSpPr>
        <p:spPr>
          <a:xfrm>
            <a:off x="6627046" y="3073535"/>
            <a:ext cx="10038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Flexible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9D74850-745F-4549-BCFC-459740DDB058}"/>
              </a:ext>
            </a:extLst>
          </p:cNvPr>
          <p:cNvSpPr txBox="1"/>
          <p:nvPr/>
        </p:nvSpPr>
        <p:spPr>
          <a:xfrm>
            <a:off x="5268600" y="5085229"/>
            <a:ext cx="1120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Available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DB9C4DAA-81D7-4C01-A260-347A5E6D088C}"/>
              </a:ext>
            </a:extLst>
          </p:cNvPr>
          <p:cNvSpPr txBox="1"/>
          <p:nvPr/>
        </p:nvSpPr>
        <p:spPr>
          <a:xfrm>
            <a:off x="2860828" y="5085229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Proven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2B2FB46-17C7-49F2-8459-30B2EC714CC7}"/>
              </a:ext>
            </a:extLst>
          </p:cNvPr>
          <p:cNvSpPr txBox="1"/>
          <p:nvPr/>
        </p:nvSpPr>
        <p:spPr>
          <a:xfrm>
            <a:off x="2688572" y="1430398"/>
            <a:ext cx="1149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Accepted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7A54F0AE-3EFA-4435-AB83-4E26AA44A693}"/>
              </a:ext>
            </a:extLst>
          </p:cNvPr>
          <p:cNvSpPr txBox="1"/>
          <p:nvPr/>
        </p:nvSpPr>
        <p:spPr>
          <a:xfrm>
            <a:off x="1331935" y="3073535"/>
            <a:ext cx="13676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Compatible</a:t>
            </a:r>
          </a:p>
        </p:txBody>
      </p:sp>
    </p:spTree>
    <p:extLst>
      <p:ext uri="{BB962C8B-B14F-4D97-AF65-F5344CB8AC3E}">
        <p14:creationId xmlns:p14="http://schemas.microsoft.com/office/powerpoint/2010/main" val="186655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1316870-7E4F-48EB-BE65-D34AECE5C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Third Party Verification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3224364-B3ED-4B85-941F-8F36047D2463}"/>
              </a:ext>
            </a:extLst>
          </p:cNvPr>
          <p:cNvSpPr txBox="1"/>
          <p:nvPr/>
        </p:nvSpPr>
        <p:spPr>
          <a:xfrm>
            <a:off x="611560" y="1978300"/>
            <a:ext cx="10999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603020202020204" pitchFamily="34" charset="0"/>
              </a:rPr>
              <a:t>Manufacturer</a:t>
            </a:r>
          </a:p>
        </p:txBody>
      </p:sp>
      <p:sp>
        <p:nvSpPr>
          <p:cNvPr id="5" name="Line 6">
            <a:extLst>
              <a:ext uri="{FF2B5EF4-FFF2-40B4-BE49-F238E27FC236}">
                <a16:creationId xmlns:a16="http://schemas.microsoft.com/office/drawing/2014/main" id="{E4238575-D2E7-4F4E-94A4-F92F7C959E0F}"/>
              </a:ext>
            </a:extLst>
          </p:cNvPr>
          <p:cNvSpPr>
            <a:spLocks noChangeShapeType="1"/>
          </p:cNvSpPr>
          <p:nvPr/>
        </p:nvSpPr>
        <p:spPr bwMode="auto">
          <a:xfrm>
            <a:off x="3137275" y="2777266"/>
            <a:ext cx="3034876" cy="0"/>
          </a:xfrm>
          <a:prstGeom prst="line">
            <a:avLst/>
          </a:prstGeom>
          <a:noFill/>
          <a:ln w="7">
            <a:solidFill>
              <a:srgbClr val="B2D354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200">
              <a:solidFill>
                <a:schemeClr val="tx1">
                  <a:lumMod val="85000"/>
                  <a:lumOff val="15000"/>
                </a:schemeClr>
              </a:solidFill>
              <a:latin typeface="Trebuchet MS" panose="020B0603020202020204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B6C8D2E-A9A0-483E-BDA7-6391BCFA45CD}"/>
              </a:ext>
            </a:extLst>
          </p:cNvPr>
          <p:cNvGrpSpPr/>
          <p:nvPr/>
        </p:nvGrpSpPr>
        <p:grpSpPr>
          <a:xfrm>
            <a:off x="879402" y="1489348"/>
            <a:ext cx="590114" cy="473310"/>
            <a:chOff x="703263" y="973138"/>
            <a:chExt cx="922337" cy="739774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D7192D74-AFF0-4C38-AE8A-561B68AC96C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3263" y="1076325"/>
              <a:ext cx="649287" cy="636587"/>
            </a:xfrm>
            <a:custGeom>
              <a:avLst/>
              <a:gdLst>
                <a:gd name="T0" fmla="*/ 408 w 409"/>
                <a:gd name="T1" fmla="*/ 151 h 401"/>
                <a:gd name="T2" fmla="*/ 373 w 409"/>
                <a:gd name="T3" fmla="*/ 151 h 401"/>
                <a:gd name="T4" fmla="*/ 365 w 409"/>
                <a:gd name="T5" fmla="*/ 130 h 401"/>
                <a:gd name="T6" fmla="*/ 343 w 409"/>
                <a:gd name="T7" fmla="*/ 92 h 401"/>
                <a:gd name="T8" fmla="*/ 343 w 409"/>
                <a:gd name="T9" fmla="*/ 48 h 401"/>
                <a:gd name="T10" fmla="*/ 343 w 409"/>
                <a:gd name="T11" fmla="*/ 44 h 401"/>
                <a:gd name="T12" fmla="*/ 262 w 409"/>
                <a:gd name="T13" fmla="*/ 0 h 401"/>
                <a:gd name="T14" fmla="*/ 245 w 409"/>
                <a:gd name="T15" fmla="*/ 31 h 401"/>
                <a:gd name="T16" fmla="*/ 223 w 409"/>
                <a:gd name="T17" fmla="*/ 27 h 401"/>
                <a:gd name="T18" fmla="*/ 178 w 409"/>
                <a:gd name="T19" fmla="*/ 27 h 401"/>
                <a:gd name="T20" fmla="*/ 142 w 409"/>
                <a:gd name="T21" fmla="*/ 7 h 401"/>
                <a:gd name="T22" fmla="*/ 139 w 409"/>
                <a:gd name="T23" fmla="*/ 3 h 401"/>
                <a:gd name="T24" fmla="*/ 60 w 409"/>
                <a:gd name="T25" fmla="*/ 51 h 401"/>
                <a:gd name="T26" fmla="*/ 77 w 409"/>
                <a:gd name="T27" fmla="*/ 80 h 401"/>
                <a:gd name="T28" fmla="*/ 63 w 409"/>
                <a:gd name="T29" fmla="*/ 98 h 401"/>
                <a:gd name="T30" fmla="*/ 51 w 409"/>
                <a:gd name="T31" fmla="*/ 116 h 401"/>
                <a:gd name="T32" fmla="*/ 36 w 409"/>
                <a:gd name="T33" fmla="*/ 158 h 401"/>
                <a:gd name="T34" fmla="*/ 5 w 409"/>
                <a:gd name="T35" fmla="*/ 158 h 401"/>
                <a:gd name="T36" fmla="*/ 3 w 409"/>
                <a:gd name="T37" fmla="*/ 250 h 401"/>
                <a:gd name="T38" fmla="*/ 7 w 409"/>
                <a:gd name="T39" fmla="*/ 252 h 401"/>
                <a:gd name="T40" fmla="*/ 37 w 409"/>
                <a:gd name="T41" fmla="*/ 250 h 401"/>
                <a:gd name="T42" fmla="*/ 55 w 409"/>
                <a:gd name="T43" fmla="*/ 291 h 401"/>
                <a:gd name="T44" fmla="*/ 82 w 409"/>
                <a:gd name="T45" fmla="*/ 326 h 401"/>
                <a:gd name="T46" fmla="*/ 68 w 409"/>
                <a:gd name="T47" fmla="*/ 353 h 401"/>
                <a:gd name="T48" fmla="*/ 147 w 409"/>
                <a:gd name="T49" fmla="*/ 401 h 401"/>
                <a:gd name="T50" fmla="*/ 151 w 409"/>
                <a:gd name="T51" fmla="*/ 398 h 401"/>
                <a:gd name="T52" fmla="*/ 164 w 409"/>
                <a:gd name="T53" fmla="*/ 372 h 401"/>
                <a:gd name="T54" fmla="*/ 209 w 409"/>
                <a:gd name="T55" fmla="*/ 375 h 401"/>
                <a:gd name="T56" fmla="*/ 253 w 409"/>
                <a:gd name="T57" fmla="*/ 370 h 401"/>
                <a:gd name="T58" fmla="*/ 269 w 409"/>
                <a:gd name="T59" fmla="*/ 396 h 401"/>
                <a:gd name="T60" fmla="*/ 349 w 409"/>
                <a:gd name="T61" fmla="*/ 351 h 401"/>
                <a:gd name="T62" fmla="*/ 348 w 409"/>
                <a:gd name="T63" fmla="*/ 348 h 401"/>
                <a:gd name="T64" fmla="*/ 332 w 409"/>
                <a:gd name="T65" fmla="*/ 321 h 401"/>
                <a:gd name="T66" fmla="*/ 358 w 409"/>
                <a:gd name="T67" fmla="*/ 286 h 401"/>
                <a:gd name="T68" fmla="*/ 368 w 409"/>
                <a:gd name="T69" fmla="*/ 266 h 401"/>
                <a:gd name="T70" fmla="*/ 406 w 409"/>
                <a:gd name="T71" fmla="*/ 243 h 401"/>
                <a:gd name="T72" fmla="*/ 409 w 409"/>
                <a:gd name="T73" fmla="*/ 243 h 401"/>
                <a:gd name="T74" fmla="*/ 200 w 409"/>
                <a:gd name="T75" fmla="*/ 290 h 401"/>
                <a:gd name="T76" fmla="*/ 183 w 409"/>
                <a:gd name="T77" fmla="*/ 288 h 401"/>
                <a:gd name="T78" fmla="*/ 151 w 409"/>
                <a:gd name="T79" fmla="*/ 274 h 401"/>
                <a:gd name="T80" fmla="*/ 127 w 409"/>
                <a:gd name="T81" fmla="*/ 250 h 401"/>
                <a:gd name="T82" fmla="*/ 113 w 409"/>
                <a:gd name="T83" fmla="*/ 219 h 401"/>
                <a:gd name="T84" fmla="*/ 111 w 409"/>
                <a:gd name="T85" fmla="*/ 201 h 401"/>
                <a:gd name="T86" fmla="*/ 118 w 409"/>
                <a:gd name="T87" fmla="*/ 166 h 401"/>
                <a:gd name="T88" fmla="*/ 137 w 409"/>
                <a:gd name="T89" fmla="*/ 139 h 401"/>
                <a:gd name="T90" fmla="*/ 166 w 409"/>
                <a:gd name="T91" fmla="*/ 120 h 401"/>
                <a:gd name="T92" fmla="*/ 200 w 409"/>
                <a:gd name="T93" fmla="*/ 113 h 401"/>
                <a:gd name="T94" fmla="*/ 217 w 409"/>
                <a:gd name="T95" fmla="*/ 115 h 401"/>
                <a:gd name="T96" fmla="*/ 250 w 409"/>
                <a:gd name="T97" fmla="*/ 127 h 401"/>
                <a:gd name="T98" fmla="*/ 274 w 409"/>
                <a:gd name="T99" fmla="*/ 151 h 401"/>
                <a:gd name="T100" fmla="*/ 288 w 409"/>
                <a:gd name="T101" fmla="*/ 183 h 401"/>
                <a:gd name="T102" fmla="*/ 289 w 409"/>
                <a:gd name="T103" fmla="*/ 201 h 401"/>
                <a:gd name="T104" fmla="*/ 283 w 409"/>
                <a:gd name="T105" fmla="*/ 235 h 401"/>
                <a:gd name="T106" fmla="*/ 264 w 409"/>
                <a:gd name="T107" fmla="*/ 264 h 401"/>
                <a:gd name="T108" fmla="*/ 235 w 409"/>
                <a:gd name="T109" fmla="*/ 283 h 401"/>
                <a:gd name="T110" fmla="*/ 200 w 409"/>
                <a:gd name="T111" fmla="*/ 29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09" h="401">
                  <a:moveTo>
                    <a:pt x="408" y="151"/>
                  </a:moveTo>
                  <a:lnTo>
                    <a:pt x="408" y="151"/>
                  </a:lnTo>
                  <a:lnTo>
                    <a:pt x="404" y="151"/>
                  </a:lnTo>
                  <a:lnTo>
                    <a:pt x="373" y="151"/>
                  </a:lnTo>
                  <a:lnTo>
                    <a:pt x="373" y="151"/>
                  </a:lnTo>
                  <a:lnTo>
                    <a:pt x="365" y="130"/>
                  </a:lnTo>
                  <a:lnTo>
                    <a:pt x="355" y="110"/>
                  </a:lnTo>
                  <a:lnTo>
                    <a:pt x="343" y="92"/>
                  </a:lnTo>
                  <a:lnTo>
                    <a:pt x="327" y="75"/>
                  </a:lnTo>
                  <a:lnTo>
                    <a:pt x="343" y="48"/>
                  </a:lnTo>
                  <a:lnTo>
                    <a:pt x="343" y="48"/>
                  </a:lnTo>
                  <a:lnTo>
                    <a:pt x="343" y="44"/>
                  </a:lnTo>
                  <a:lnTo>
                    <a:pt x="262" y="0"/>
                  </a:lnTo>
                  <a:lnTo>
                    <a:pt x="262" y="0"/>
                  </a:lnTo>
                  <a:lnTo>
                    <a:pt x="260" y="3"/>
                  </a:lnTo>
                  <a:lnTo>
                    <a:pt x="245" y="31"/>
                  </a:lnTo>
                  <a:lnTo>
                    <a:pt x="245" y="31"/>
                  </a:lnTo>
                  <a:lnTo>
                    <a:pt x="223" y="27"/>
                  </a:lnTo>
                  <a:lnTo>
                    <a:pt x="200" y="26"/>
                  </a:lnTo>
                  <a:lnTo>
                    <a:pt x="178" y="27"/>
                  </a:lnTo>
                  <a:lnTo>
                    <a:pt x="157" y="32"/>
                  </a:lnTo>
                  <a:lnTo>
                    <a:pt x="142" y="7"/>
                  </a:lnTo>
                  <a:lnTo>
                    <a:pt x="142" y="7"/>
                  </a:lnTo>
                  <a:lnTo>
                    <a:pt x="139" y="3"/>
                  </a:lnTo>
                  <a:lnTo>
                    <a:pt x="60" y="51"/>
                  </a:lnTo>
                  <a:lnTo>
                    <a:pt x="60" y="51"/>
                  </a:lnTo>
                  <a:lnTo>
                    <a:pt x="61" y="55"/>
                  </a:lnTo>
                  <a:lnTo>
                    <a:pt x="77" y="80"/>
                  </a:lnTo>
                  <a:lnTo>
                    <a:pt x="77" y="80"/>
                  </a:lnTo>
                  <a:lnTo>
                    <a:pt x="63" y="98"/>
                  </a:lnTo>
                  <a:lnTo>
                    <a:pt x="51" y="116"/>
                  </a:lnTo>
                  <a:lnTo>
                    <a:pt x="51" y="116"/>
                  </a:lnTo>
                  <a:lnTo>
                    <a:pt x="41" y="137"/>
                  </a:lnTo>
                  <a:lnTo>
                    <a:pt x="36" y="158"/>
                  </a:lnTo>
                  <a:lnTo>
                    <a:pt x="5" y="158"/>
                  </a:lnTo>
                  <a:lnTo>
                    <a:pt x="5" y="158"/>
                  </a:lnTo>
                  <a:lnTo>
                    <a:pt x="0" y="159"/>
                  </a:lnTo>
                  <a:lnTo>
                    <a:pt x="3" y="250"/>
                  </a:lnTo>
                  <a:lnTo>
                    <a:pt x="3" y="250"/>
                  </a:lnTo>
                  <a:lnTo>
                    <a:pt x="7" y="252"/>
                  </a:lnTo>
                  <a:lnTo>
                    <a:pt x="37" y="250"/>
                  </a:lnTo>
                  <a:lnTo>
                    <a:pt x="37" y="250"/>
                  </a:lnTo>
                  <a:lnTo>
                    <a:pt x="44" y="271"/>
                  </a:lnTo>
                  <a:lnTo>
                    <a:pt x="55" y="291"/>
                  </a:lnTo>
                  <a:lnTo>
                    <a:pt x="68" y="309"/>
                  </a:lnTo>
                  <a:lnTo>
                    <a:pt x="82" y="326"/>
                  </a:lnTo>
                  <a:lnTo>
                    <a:pt x="68" y="353"/>
                  </a:lnTo>
                  <a:lnTo>
                    <a:pt x="68" y="353"/>
                  </a:lnTo>
                  <a:lnTo>
                    <a:pt x="67" y="357"/>
                  </a:lnTo>
                  <a:lnTo>
                    <a:pt x="147" y="401"/>
                  </a:lnTo>
                  <a:lnTo>
                    <a:pt x="147" y="401"/>
                  </a:lnTo>
                  <a:lnTo>
                    <a:pt x="151" y="398"/>
                  </a:lnTo>
                  <a:lnTo>
                    <a:pt x="164" y="372"/>
                  </a:lnTo>
                  <a:lnTo>
                    <a:pt x="164" y="372"/>
                  </a:lnTo>
                  <a:lnTo>
                    <a:pt x="187" y="375"/>
                  </a:lnTo>
                  <a:lnTo>
                    <a:pt x="209" y="375"/>
                  </a:lnTo>
                  <a:lnTo>
                    <a:pt x="231" y="374"/>
                  </a:lnTo>
                  <a:lnTo>
                    <a:pt x="253" y="370"/>
                  </a:lnTo>
                  <a:lnTo>
                    <a:pt x="269" y="396"/>
                  </a:lnTo>
                  <a:lnTo>
                    <a:pt x="269" y="396"/>
                  </a:lnTo>
                  <a:lnTo>
                    <a:pt x="271" y="398"/>
                  </a:lnTo>
                  <a:lnTo>
                    <a:pt x="349" y="351"/>
                  </a:lnTo>
                  <a:lnTo>
                    <a:pt x="349" y="351"/>
                  </a:lnTo>
                  <a:lnTo>
                    <a:pt x="348" y="348"/>
                  </a:lnTo>
                  <a:lnTo>
                    <a:pt x="332" y="321"/>
                  </a:lnTo>
                  <a:lnTo>
                    <a:pt x="332" y="321"/>
                  </a:lnTo>
                  <a:lnTo>
                    <a:pt x="346" y="305"/>
                  </a:lnTo>
                  <a:lnTo>
                    <a:pt x="358" y="286"/>
                  </a:lnTo>
                  <a:lnTo>
                    <a:pt x="358" y="286"/>
                  </a:lnTo>
                  <a:lnTo>
                    <a:pt x="368" y="266"/>
                  </a:lnTo>
                  <a:lnTo>
                    <a:pt x="375" y="245"/>
                  </a:lnTo>
                  <a:lnTo>
                    <a:pt x="406" y="243"/>
                  </a:lnTo>
                  <a:lnTo>
                    <a:pt x="406" y="243"/>
                  </a:lnTo>
                  <a:lnTo>
                    <a:pt x="409" y="243"/>
                  </a:lnTo>
                  <a:lnTo>
                    <a:pt x="408" y="151"/>
                  </a:lnTo>
                  <a:close/>
                  <a:moveTo>
                    <a:pt x="200" y="290"/>
                  </a:moveTo>
                  <a:lnTo>
                    <a:pt x="200" y="290"/>
                  </a:lnTo>
                  <a:lnTo>
                    <a:pt x="183" y="288"/>
                  </a:lnTo>
                  <a:lnTo>
                    <a:pt x="166" y="283"/>
                  </a:lnTo>
                  <a:lnTo>
                    <a:pt x="151" y="274"/>
                  </a:lnTo>
                  <a:lnTo>
                    <a:pt x="137" y="264"/>
                  </a:lnTo>
                  <a:lnTo>
                    <a:pt x="127" y="250"/>
                  </a:lnTo>
                  <a:lnTo>
                    <a:pt x="118" y="235"/>
                  </a:lnTo>
                  <a:lnTo>
                    <a:pt x="113" y="219"/>
                  </a:lnTo>
                  <a:lnTo>
                    <a:pt x="111" y="201"/>
                  </a:lnTo>
                  <a:lnTo>
                    <a:pt x="111" y="201"/>
                  </a:lnTo>
                  <a:lnTo>
                    <a:pt x="113" y="183"/>
                  </a:lnTo>
                  <a:lnTo>
                    <a:pt x="118" y="166"/>
                  </a:lnTo>
                  <a:lnTo>
                    <a:pt x="127" y="151"/>
                  </a:lnTo>
                  <a:lnTo>
                    <a:pt x="137" y="139"/>
                  </a:lnTo>
                  <a:lnTo>
                    <a:pt x="151" y="127"/>
                  </a:lnTo>
                  <a:lnTo>
                    <a:pt x="166" y="120"/>
                  </a:lnTo>
                  <a:lnTo>
                    <a:pt x="183" y="115"/>
                  </a:lnTo>
                  <a:lnTo>
                    <a:pt x="200" y="113"/>
                  </a:lnTo>
                  <a:lnTo>
                    <a:pt x="200" y="113"/>
                  </a:lnTo>
                  <a:lnTo>
                    <a:pt x="217" y="115"/>
                  </a:lnTo>
                  <a:lnTo>
                    <a:pt x="235" y="120"/>
                  </a:lnTo>
                  <a:lnTo>
                    <a:pt x="250" y="127"/>
                  </a:lnTo>
                  <a:lnTo>
                    <a:pt x="264" y="139"/>
                  </a:lnTo>
                  <a:lnTo>
                    <a:pt x="274" y="151"/>
                  </a:lnTo>
                  <a:lnTo>
                    <a:pt x="283" y="166"/>
                  </a:lnTo>
                  <a:lnTo>
                    <a:pt x="288" y="183"/>
                  </a:lnTo>
                  <a:lnTo>
                    <a:pt x="289" y="201"/>
                  </a:lnTo>
                  <a:lnTo>
                    <a:pt x="289" y="201"/>
                  </a:lnTo>
                  <a:lnTo>
                    <a:pt x="288" y="219"/>
                  </a:lnTo>
                  <a:lnTo>
                    <a:pt x="283" y="235"/>
                  </a:lnTo>
                  <a:lnTo>
                    <a:pt x="274" y="250"/>
                  </a:lnTo>
                  <a:lnTo>
                    <a:pt x="264" y="264"/>
                  </a:lnTo>
                  <a:lnTo>
                    <a:pt x="250" y="274"/>
                  </a:lnTo>
                  <a:lnTo>
                    <a:pt x="235" y="283"/>
                  </a:lnTo>
                  <a:lnTo>
                    <a:pt x="217" y="288"/>
                  </a:lnTo>
                  <a:lnTo>
                    <a:pt x="200" y="290"/>
                  </a:lnTo>
                  <a:lnTo>
                    <a:pt x="200" y="290"/>
                  </a:lnTo>
                  <a:close/>
                </a:path>
              </a:pathLst>
            </a:custGeom>
            <a:solidFill>
              <a:srgbClr val="B2D3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95027808-F55D-409D-88F5-AD159BECCDC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74763" y="973138"/>
              <a:ext cx="350837" cy="355600"/>
            </a:xfrm>
            <a:custGeom>
              <a:avLst/>
              <a:gdLst>
                <a:gd name="T0" fmla="*/ 205 w 221"/>
                <a:gd name="T1" fmla="*/ 137 h 224"/>
                <a:gd name="T2" fmla="*/ 207 w 221"/>
                <a:gd name="T3" fmla="*/ 125 h 224"/>
                <a:gd name="T4" fmla="*/ 209 w 221"/>
                <a:gd name="T5" fmla="*/ 111 h 224"/>
                <a:gd name="T6" fmla="*/ 205 w 221"/>
                <a:gd name="T7" fmla="*/ 87 h 224"/>
                <a:gd name="T8" fmla="*/ 219 w 221"/>
                <a:gd name="T9" fmla="*/ 79 h 224"/>
                <a:gd name="T10" fmla="*/ 195 w 221"/>
                <a:gd name="T11" fmla="*/ 34 h 224"/>
                <a:gd name="T12" fmla="*/ 193 w 221"/>
                <a:gd name="T13" fmla="*/ 34 h 224"/>
                <a:gd name="T14" fmla="*/ 180 w 221"/>
                <a:gd name="T15" fmla="*/ 43 h 224"/>
                <a:gd name="T16" fmla="*/ 159 w 221"/>
                <a:gd name="T17" fmla="*/ 27 h 224"/>
                <a:gd name="T18" fmla="*/ 137 w 221"/>
                <a:gd name="T19" fmla="*/ 19 h 224"/>
                <a:gd name="T20" fmla="*/ 137 w 221"/>
                <a:gd name="T21" fmla="*/ 1 h 224"/>
                <a:gd name="T22" fmla="*/ 85 w 221"/>
                <a:gd name="T23" fmla="*/ 0 h 224"/>
                <a:gd name="T24" fmla="*/ 84 w 221"/>
                <a:gd name="T25" fmla="*/ 1 h 224"/>
                <a:gd name="T26" fmla="*/ 84 w 221"/>
                <a:gd name="T27" fmla="*/ 19 h 224"/>
                <a:gd name="T28" fmla="*/ 61 w 221"/>
                <a:gd name="T29" fmla="*/ 27 h 224"/>
                <a:gd name="T30" fmla="*/ 43 w 221"/>
                <a:gd name="T31" fmla="*/ 43 h 224"/>
                <a:gd name="T32" fmla="*/ 27 w 221"/>
                <a:gd name="T33" fmla="*/ 34 h 224"/>
                <a:gd name="T34" fmla="*/ 0 w 221"/>
                <a:gd name="T35" fmla="*/ 77 h 224"/>
                <a:gd name="T36" fmla="*/ 1 w 221"/>
                <a:gd name="T37" fmla="*/ 79 h 224"/>
                <a:gd name="T38" fmla="*/ 17 w 221"/>
                <a:gd name="T39" fmla="*/ 87 h 224"/>
                <a:gd name="T40" fmla="*/ 13 w 221"/>
                <a:gd name="T41" fmla="*/ 111 h 224"/>
                <a:gd name="T42" fmla="*/ 13 w 221"/>
                <a:gd name="T43" fmla="*/ 125 h 224"/>
                <a:gd name="T44" fmla="*/ 1 w 221"/>
                <a:gd name="T45" fmla="*/ 145 h 224"/>
                <a:gd name="T46" fmla="*/ 0 w 221"/>
                <a:gd name="T47" fmla="*/ 145 h 224"/>
                <a:gd name="T48" fmla="*/ 25 w 221"/>
                <a:gd name="T49" fmla="*/ 190 h 224"/>
                <a:gd name="T50" fmla="*/ 43 w 221"/>
                <a:gd name="T51" fmla="*/ 181 h 224"/>
                <a:gd name="T52" fmla="*/ 51 w 221"/>
                <a:gd name="T53" fmla="*/ 190 h 224"/>
                <a:gd name="T54" fmla="*/ 73 w 221"/>
                <a:gd name="T55" fmla="*/ 202 h 224"/>
                <a:gd name="T56" fmla="*/ 84 w 221"/>
                <a:gd name="T57" fmla="*/ 223 h 224"/>
                <a:gd name="T58" fmla="*/ 85 w 221"/>
                <a:gd name="T59" fmla="*/ 224 h 224"/>
                <a:gd name="T60" fmla="*/ 135 w 221"/>
                <a:gd name="T61" fmla="*/ 224 h 224"/>
                <a:gd name="T62" fmla="*/ 137 w 221"/>
                <a:gd name="T63" fmla="*/ 205 h 224"/>
                <a:gd name="T64" fmla="*/ 149 w 221"/>
                <a:gd name="T65" fmla="*/ 202 h 224"/>
                <a:gd name="T66" fmla="*/ 169 w 221"/>
                <a:gd name="T67" fmla="*/ 190 h 224"/>
                <a:gd name="T68" fmla="*/ 193 w 221"/>
                <a:gd name="T69" fmla="*/ 190 h 224"/>
                <a:gd name="T70" fmla="*/ 195 w 221"/>
                <a:gd name="T71" fmla="*/ 190 h 224"/>
                <a:gd name="T72" fmla="*/ 221 w 221"/>
                <a:gd name="T73" fmla="*/ 145 h 224"/>
                <a:gd name="T74" fmla="*/ 219 w 221"/>
                <a:gd name="T75" fmla="*/ 145 h 224"/>
                <a:gd name="T76" fmla="*/ 111 w 221"/>
                <a:gd name="T77" fmla="*/ 161 h 224"/>
                <a:gd name="T78" fmla="*/ 91 w 221"/>
                <a:gd name="T79" fmla="*/ 157 h 224"/>
                <a:gd name="T80" fmla="*/ 75 w 221"/>
                <a:gd name="T81" fmla="*/ 147 h 224"/>
                <a:gd name="T82" fmla="*/ 65 w 221"/>
                <a:gd name="T83" fmla="*/ 132 h 224"/>
                <a:gd name="T84" fmla="*/ 61 w 221"/>
                <a:gd name="T85" fmla="*/ 111 h 224"/>
                <a:gd name="T86" fmla="*/ 63 w 221"/>
                <a:gd name="T87" fmla="*/ 103 h 224"/>
                <a:gd name="T88" fmla="*/ 70 w 221"/>
                <a:gd name="T89" fmla="*/ 84 h 224"/>
                <a:gd name="T90" fmla="*/ 84 w 221"/>
                <a:gd name="T91" fmla="*/ 72 h 224"/>
                <a:gd name="T92" fmla="*/ 101 w 221"/>
                <a:gd name="T93" fmla="*/ 63 h 224"/>
                <a:gd name="T94" fmla="*/ 111 w 221"/>
                <a:gd name="T95" fmla="*/ 63 h 224"/>
                <a:gd name="T96" fmla="*/ 130 w 221"/>
                <a:gd name="T97" fmla="*/ 67 h 224"/>
                <a:gd name="T98" fmla="*/ 145 w 221"/>
                <a:gd name="T99" fmla="*/ 77 h 224"/>
                <a:gd name="T100" fmla="*/ 156 w 221"/>
                <a:gd name="T101" fmla="*/ 92 h 224"/>
                <a:gd name="T102" fmla="*/ 159 w 221"/>
                <a:gd name="T103" fmla="*/ 111 h 224"/>
                <a:gd name="T104" fmla="*/ 159 w 221"/>
                <a:gd name="T105" fmla="*/ 121 h 224"/>
                <a:gd name="T106" fmla="*/ 151 w 221"/>
                <a:gd name="T107" fmla="*/ 139 h 224"/>
                <a:gd name="T108" fmla="*/ 139 w 221"/>
                <a:gd name="T109" fmla="*/ 152 h 224"/>
                <a:gd name="T110" fmla="*/ 120 w 221"/>
                <a:gd name="T111" fmla="*/ 159 h 224"/>
                <a:gd name="T112" fmla="*/ 111 w 221"/>
                <a:gd name="T113" fmla="*/ 161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1" h="224">
                  <a:moveTo>
                    <a:pt x="219" y="145"/>
                  </a:moveTo>
                  <a:lnTo>
                    <a:pt x="205" y="137"/>
                  </a:lnTo>
                  <a:lnTo>
                    <a:pt x="205" y="137"/>
                  </a:lnTo>
                  <a:lnTo>
                    <a:pt x="207" y="125"/>
                  </a:lnTo>
                  <a:lnTo>
                    <a:pt x="209" y="111"/>
                  </a:lnTo>
                  <a:lnTo>
                    <a:pt x="209" y="111"/>
                  </a:lnTo>
                  <a:lnTo>
                    <a:pt x="207" y="99"/>
                  </a:lnTo>
                  <a:lnTo>
                    <a:pt x="205" y="87"/>
                  </a:lnTo>
                  <a:lnTo>
                    <a:pt x="219" y="79"/>
                  </a:lnTo>
                  <a:lnTo>
                    <a:pt x="219" y="79"/>
                  </a:lnTo>
                  <a:lnTo>
                    <a:pt x="221" y="77"/>
                  </a:lnTo>
                  <a:lnTo>
                    <a:pt x="195" y="34"/>
                  </a:lnTo>
                  <a:lnTo>
                    <a:pt x="195" y="34"/>
                  </a:lnTo>
                  <a:lnTo>
                    <a:pt x="193" y="34"/>
                  </a:lnTo>
                  <a:lnTo>
                    <a:pt x="180" y="43"/>
                  </a:lnTo>
                  <a:lnTo>
                    <a:pt x="180" y="43"/>
                  </a:lnTo>
                  <a:lnTo>
                    <a:pt x="169" y="34"/>
                  </a:lnTo>
                  <a:lnTo>
                    <a:pt x="159" y="27"/>
                  </a:lnTo>
                  <a:lnTo>
                    <a:pt x="149" y="22"/>
                  </a:lnTo>
                  <a:lnTo>
                    <a:pt x="137" y="19"/>
                  </a:lnTo>
                  <a:lnTo>
                    <a:pt x="137" y="1"/>
                  </a:lnTo>
                  <a:lnTo>
                    <a:pt x="137" y="1"/>
                  </a:lnTo>
                  <a:lnTo>
                    <a:pt x="135" y="0"/>
                  </a:lnTo>
                  <a:lnTo>
                    <a:pt x="85" y="0"/>
                  </a:lnTo>
                  <a:lnTo>
                    <a:pt x="85" y="0"/>
                  </a:lnTo>
                  <a:lnTo>
                    <a:pt x="84" y="1"/>
                  </a:lnTo>
                  <a:lnTo>
                    <a:pt x="84" y="19"/>
                  </a:lnTo>
                  <a:lnTo>
                    <a:pt x="84" y="19"/>
                  </a:lnTo>
                  <a:lnTo>
                    <a:pt x="73" y="22"/>
                  </a:lnTo>
                  <a:lnTo>
                    <a:pt x="61" y="27"/>
                  </a:lnTo>
                  <a:lnTo>
                    <a:pt x="51" y="34"/>
                  </a:lnTo>
                  <a:lnTo>
                    <a:pt x="43" y="43"/>
                  </a:lnTo>
                  <a:lnTo>
                    <a:pt x="27" y="34"/>
                  </a:lnTo>
                  <a:lnTo>
                    <a:pt x="27" y="34"/>
                  </a:lnTo>
                  <a:lnTo>
                    <a:pt x="25" y="34"/>
                  </a:lnTo>
                  <a:lnTo>
                    <a:pt x="0" y="77"/>
                  </a:lnTo>
                  <a:lnTo>
                    <a:pt x="0" y="77"/>
                  </a:lnTo>
                  <a:lnTo>
                    <a:pt x="1" y="79"/>
                  </a:lnTo>
                  <a:lnTo>
                    <a:pt x="17" y="87"/>
                  </a:lnTo>
                  <a:lnTo>
                    <a:pt x="17" y="87"/>
                  </a:lnTo>
                  <a:lnTo>
                    <a:pt x="13" y="99"/>
                  </a:lnTo>
                  <a:lnTo>
                    <a:pt x="13" y="111"/>
                  </a:lnTo>
                  <a:lnTo>
                    <a:pt x="13" y="111"/>
                  </a:lnTo>
                  <a:lnTo>
                    <a:pt x="13" y="125"/>
                  </a:lnTo>
                  <a:lnTo>
                    <a:pt x="17" y="137"/>
                  </a:lnTo>
                  <a:lnTo>
                    <a:pt x="1" y="145"/>
                  </a:lnTo>
                  <a:lnTo>
                    <a:pt x="1" y="145"/>
                  </a:lnTo>
                  <a:lnTo>
                    <a:pt x="0" y="145"/>
                  </a:lnTo>
                  <a:lnTo>
                    <a:pt x="25" y="190"/>
                  </a:lnTo>
                  <a:lnTo>
                    <a:pt x="25" y="190"/>
                  </a:lnTo>
                  <a:lnTo>
                    <a:pt x="27" y="190"/>
                  </a:lnTo>
                  <a:lnTo>
                    <a:pt x="43" y="181"/>
                  </a:lnTo>
                  <a:lnTo>
                    <a:pt x="43" y="181"/>
                  </a:lnTo>
                  <a:lnTo>
                    <a:pt x="51" y="190"/>
                  </a:lnTo>
                  <a:lnTo>
                    <a:pt x="61" y="195"/>
                  </a:lnTo>
                  <a:lnTo>
                    <a:pt x="73" y="202"/>
                  </a:lnTo>
                  <a:lnTo>
                    <a:pt x="84" y="205"/>
                  </a:lnTo>
                  <a:lnTo>
                    <a:pt x="84" y="223"/>
                  </a:lnTo>
                  <a:lnTo>
                    <a:pt x="84" y="223"/>
                  </a:lnTo>
                  <a:lnTo>
                    <a:pt x="85" y="224"/>
                  </a:lnTo>
                  <a:lnTo>
                    <a:pt x="135" y="224"/>
                  </a:lnTo>
                  <a:lnTo>
                    <a:pt x="135" y="224"/>
                  </a:lnTo>
                  <a:lnTo>
                    <a:pt x="137" y="223"/>
                  </a:lnTo>
                  <a:lnTo>
                    <a:pt x="137" y="205"/>
                  </a:lnTo>
                  <a:lnTo>
                    <a:pt x="137" y="205"/>
                  </a:lnTo>
                  <a:lnTo>
                    <a:pt x="149" y="202"/>
                  </a:lnTo>
                  <a:lnTo>
                    <a:pt x="159" y="195"/>
                  </a:lnTo>
                  <a:lnTo>
                    <a:pt x="169" y="190"/>
                  </a:lnTo>
                  <a:lnTo>
                    <a:pt x="180" y="181"/>
                  </a:lnTo>
                  <a:lnTo>
                    <a:pt x="193" y="190"/>
                  </a:lnTo>
                  <a:lnTo>
                    <a:pt x="193" y="190"/>
                  </a:lnTo>
                  <a:lnTo>
                    <a:pt x="195" y="190"/>
                  </a:lnTo>
                  <a:lnTo>
                    <a:pt x="221" y="145"/>
                  </a:lnTo>
                  <a:lnTo>
                    <a:pt x="221" y="145"/>
                  </a:lnTo>
                  <a:lnTo>
                    <a:pt x="219" y="145"/>
                  </a:lnTo>
                  <a:lnTo>
                    <a:pt x="219" y="145"/>
                  </a:lnTo>
                  <a:close/>
                  <a:moveTo>
                    <a:pt x="111" y="161"/>
                  </a:moveTo>
                  <a:lnTo>
                    <a:pt x="111" y="161"/>
                  </a:lnTo>
                  <a:lnTo>
                    <a:pt x="101" y="159"/>
                  </a:lnTo>
                  <a:lnTo>
                    <a:pt x="91" y="157"/>
                  </a:lnTo>
                  <a:lnTo>
                    <a:pt x="84" y="152"/>
                  </a:lnTo>
                  <a:lnTo>
                    <a:pt x="75" y="147"/>
                  </a:lnTo>
                  <a:lnTo>
                    <a:pt x="70" y="139"/>
                  </a:lnTo>
                  <a:lnTo>
                    <a:pt x="65" y="132"/>
                  </a:lnTo>
                  <a:lnTo>
                    <a:pt x="63" y="121"/>
                  </a:lnTo>
                  <a:lnTo>
                    <a:pt x="61" y="111"/>
                  </a:lnTo>
                  <a:lnTo>
                    <a:pt x="61" y="111"/>
                  </a:lnTo>
                  <a:lnTo>
                    <a:pt x="63" y="103"/>
                  </a:lnTo>
                  <a:lnTo>
                    <a:pt x="65" y="92"/>
                  </a:lnTo>
                  <a:lnTo>
                    <a:pt x="70" y="84"/>
                  </a:lnTo>
                  <a:lnTo>
                    <a:pt x="75" y="77"/>
                  </a:lnTo>
                  <a:lnTo>
                    <a:pt x="84" y="72"/>
                  </a:lnTo>
                  <a:lnTo>
                    <a:pt x="91" y="67"/>
                  </a:lnTo>
                  <a:lnTo>
                    <a:pt x="101" y="63"/>
                  </a:lnTo>
                  <a:lnTo>
                    <a:pt x="111" y="63"/>
                  </a:lnTo>
                  <a:lnTo>
                    <a:pt x="111" y="63"/>
                  </a:lnTo>
                  <a:lnTo>
                    <a:pt x="120" y="63"/>
                  </a:lnTo>
                  <a:lnTo>
                    <a:pt x="130" y="67"/>
                  </a:lnTo>
                  <a:lnTo>
                    <a:pt x="139" y="72"/>
                  </a:lnTo>
                  <a:lnTo>
                    <a:pt x="145" y="77"/>
                  </a:lnTo>
                  <a:lnTo>
                    <a:pt x="151" y="84"/>
                  </a:lnTo>
                  <a:lnTo>
                    <a:pt x="156" y="92"/>
                  </a:lnTo>
                  <a:lnTo>
                    <a:pt x="159" y="103"/>
                  </a:lnTo>
                  <a:lnTo>
                    <a:pt x="159" y="111"/>
                  </a:lnTo>
                  <a:lnTo>
                    <a:pt x="159" y="111"/>
                  </a:lnTo>
                  <a:lnTo>
                    <a:pt x="159" y="121"/>
                  </a:lnTo>
                  <a:lnTo>
                    <a:pt x="156" y="132"/>
                  </a:lnTo>
                  <a:lnTo>
                    <a:pt x="151" y="139"/>
                  </a:lnTo>
                  <a:lnTo>
                    <a:pt x="145" y="147"/>
                  </a:lnTo>
                  <a:lnTo>
                    <a:pt x="139" y="152"/>
                  </a:lnTo>
                  <a:lnTo>
                    <a:pt x="130" y="157"/>
                  </a:lnTo>
                  <a:lnTo>
                    <a:pt x="120" y="159"/>
                  </a:lnTo>
                  <a:lnTo>
                    <a:pt x="111" y="161"/>
                  </a:lnTo>
                  <a:lnTo>
                    <a:pt x="111" y="161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603020202020204" pitchFamily="34" charset="0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98D2223C-4963-447C-BFE4-12BC94099AFD}"/>
              </a:ext>
            </a:extLst>
          </p:cNvPr>
          <p:cNvGrpSpPr/>
          <p:nvPr/>
        </p:nvGrpSpPr>
        <p:grpSpPr>
          <a:xfrm>
            <a:off x="1201374" y="2623897"/>
            <a:ext cx="536283" cy="423542"/>
            <a:chOff x="1206500" y="3217863"/>
            <a:chExt cx="838200" cy="661987"/>
          </a:xfrm>
        </p:grpSpPr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D8420B60-1E5A-4549-932E-E843AE41DA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2913" y="3335338"/>
              <a:ext cx="331787" cy="498475"/>
            </a:xfrm>
            <a:custGeom>
              <a:avLst/>
              <a:gdLst>
                <a:gd name="T0" fmla="*/ 209 w 209"/>
                <a:gd name="T1" fmla="*/ 57 h 314"/>
                <a:gd name="T2" fmla="*/ 101 w 209"/>
                <a:gd name="T3" fmla="*/ 251 h 314"/>
                <a:gd name="T4" fmla="*/ 0 w 209"/>
                <a:gd name="T5" fmla="*/ 314 h 314"/>
                <a:gd name="T6" fmla="*/ 0 w 209"/>
                <a:gd name="T7" fmla="*/ 192 h 314"/>
                <a:gd name="T8" fmla="*/ 108 w 209"/>
                <a:gd name="T9" fmla="*/ 0 h 314"/>
                <a:gd name="T10" fmla="*/ 209 w 209"/>
                <a:gd name="T11" fmla="*/ 57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9" h="314">
                  <a:moveTo>
                    <a:pt x="209" y="57"/>
                  </a:moveTo>
                  <a:lnTo>
                    <a:pt x="101" y="251"/>
                  </a:lnTo>
                  <a:lnTo>
                    <a:pt x="0" y="314"/>
                  </a:lnTo>
                  <a:lnTo>
                    <a:pt x="0" y="192"/>
                  </a:lnTo>
                  <a:lnTo>
                    <a:pt x="108" y="0"/>
                  </a:lnTo>
                  <a:lnTo>
                    <a:pt x="209" y="57"/>
                  </a:lnTo>
                  <a:close/>
                </a:path>
              </a:pathLst>
            </a:custGeom>
            <a:solidFill>
              <a:srgbClr val="B2D3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0E58A0B3-E466-46B9-8F53-544C49ECE616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4500" y="3646488"/>
              <a:ext cx="150812" cy="141287"/>
            </a:xfrm>
            <a:custGeom>
              <a:avLst/>
              <a:gdLst>
                <a:gd name="T0" fmla="*/ 95 w 95"/>
                <a:gd name="T1" fmla="*/ 55 h 89"/>
                <a:gd name="T2" fmla="*/ 40 w 95"/>
                <a:gd name="T3" fmla="*/ 89 h 89"/>
                <a:gd name="T4" fmla="*/ 0 w 95"/>
                <a:gd name="T5" fmla="*/ 68 h 89"/>
                <a:gd name="T6" fmla="*/ 0 w 95"/>
                <a:gd name="T7" fmla="*/ 0 h 89"/>
                <a:gd name="T8" fmla="*/ 95 w 95"/>
                <a:gd name="T9" fmla="*/ 55 h 89"/>
                <a:gd name="T10" fmla="*/ 95 w 95"/>
                <a:gd name="T11" fmla="*/ 55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5" h="89">
                  <a:moveTo>
                    <a:pt x="95" y="55"/>
                  </a:moveTo>
                  <a:lnTo>
                    <a:pt x="40" y="89"/>
                  </a:lnTo>
                  <a:lnTo>
                    <a:pt x="0" y="68"/>
                  </a:lnTo>
                  <a:lnTo>
                    <a:pt x="0" y="0"/>
                  </a:lnTo>
                  <a:lnTo>
                    <a:pt x="95" y="55"/>
                  </a:lnTo>
                  <a:lnTo>
                    <a:pt x="95" y="55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7797365-3C87-4ACD-9729-C1FC84CB8E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57325" y="3305175"/>
              <a:ext cx="38100" cy="4127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6E1DC92-D819-4E3A-8507-60176DF285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5113" y="3305175"/>
              <a:ext cx="41275" cy="4127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CF93753-5FEA-46E6-9951-2729F622A0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4488" y="3305175"/>
              <a:ext cx="41275" cy="4127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30BE758-1F07-4ECC-BF0F-3DEAAF785A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93863" y="3305175"/>
              <a:ext cx="39687" cy="4127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8EFD12FB-B054-416A-B9EB-38210CE464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57325" y="3471863"/>
              <a:ext cx="38100" cy="381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5B50154-2FFE-4E1C-A3A4-9B97914820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5113" y="3471863"/>
              <a:ext cx="41275" cy="381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B9F5DA0E-40B2-44A9-8669-7467318F30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4488" y="3471863"/>
              <a:ext cx="41275" cy="381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A9A9ACCC-29A2-4A27-BA6C-E55D980BCF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93863" y="3471863"/>
              <a:ext cx="39687" cy="381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37AB8E12-393D-4887-9AAF-35D7739B35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57325" y="3635375"/>
              <a:ext cx="38100" cy="381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1FFCF242-F4B9-4FD6-8D46-F25591AF6C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5113" y="3635375"/>
              <a:ext cx="41275" cy="381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75D56F83-A499-4FB0-9AE9-03A4DEC44C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4488" y="3635375"/>
              <a:ext cx="41275" cy="381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76D2463C-DB32-4D6B-BC0A-300D64D96EC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06500" y="3217863"/>
              <a:ext cx="625475" cy="661987"/>
            </a:xfrm>
            <a:custGeom>
              <a:avLst/>
              <a:gdLst>
                <a:gd name="T0" fmla="*/ 314 w 394"/>
                <a:gd name="T1" fmla="*/ 235 h 417"/>
                <a:gd name="T2" fmla="*/ 43 w 394"/>
                <a:gd name="T3" fmla="*/ 211 h 417"/>
                <a:gd name="T4" fmla="*/ 38 w 394"/>
                <a:gd name="T5" fmla="*/ 210 h 417"/>
                <a:gd name="T6" fmla="*/ 31 w 394"/>
                <a:gd name="T7" fmla="*/ 203 h 417"/>
                <a:gd name="T8" fmla="*/ 29 w 394"/>
                <a:gd name="T9" fmla="*/ 146 h 417"/>
                <a:gd name="T10" fmla="*/ 31 w 394"/>
                <a:gd name="T11" fmla="*/ 141 h 417"/>
                <a:gd name="T12" fmla="*/ 38 w 394"/>
                <a:gd name="T13" fmla="*/ 134 h 417"/>
                <a:gd name="T14" fmla="*/ 351 w 394"/>
                <a:gd name="T15" fmla="*/ 132 h 417"/>
                <a:gd name="T16" fmla="*/ 356 w 394"/>
                <a:gd name="T17" fmla="*/ 134 h 417"/>
                <a:gd name="T18" fmla="*/ 363 w 394"/>
                <a:gd name="T19" fmla="*/ 141 h 417"/>
                <a:gd name="T20" fmla="*/ 394 w 394"/>
                <a:gd name="T21" fmla="*/ 93 h 417"/>
                <a:gd name="T22" fmla="*/ 394 w 394"/>
                <a:gd name="T23" fmla="*/ 16 h 417"/>
                <a:gd name="T24" fmla="*/ 389 w 394"/>
                <a:gd name="T25" fmla="*/ 4 h 417"/>
                <a:gd name="T26" fmla="*/ 377 w 394"/>
                <a:gd name="T27" fmla="*/ 0 h 417"/>
                <a:gd name="T28" fmla="*/ 15 w 394"/>
                <a:gd name="T29" fmla="*/ 0 h 417"/>
                <a:gd name="T30" fmla="*/ 5 w 394"/>
                <a:gd name="T31" fmla="*/ 4 h 417"/>
                <a:gd name="T32" fmla="*/ 0 w 394"/>
                <a:gd name="T33" fmla="*/ 16 h 417"/>
                <a:gd name="T34" fmla="*/ 0 w 394"/>
                <a:gd name="T35" fmla="*/ 402 h 417"/>
                <a:gd name="T36" fmla="*/ 5 w 394"/>
                <a:gd name="T37" fmla="*/ 414 h 417"/>
                <a:gd name="T38" fmla="*/ 15 w 394"/>
                <a:gd name="T39" fmla="*/ 417 h 417"/>
                <a:gd name="T40" fmla="*/ 302 w 394"/>
                <a:gd name="T41" fmla="*/ 386 h 417"/>
                <a:gd name="T42" fmla="*/ 43 w 394"/>
                <a:gd name="T43" fmla="*/ 314 h 417"/>
                <a:gd name="T44" fmla="*/ 38 w 394"/>
                <a:gd name="T45" fmla="*/ 313 h 417"/>
                <a:gd name="T46" fmla="*/ 31 w 394"/>
                <a:gd name="T47" fmla="*/ 306 h 417"/>
                <a:gd name="T48" fmla="*/ 29 w 394"/>
                <a:gd name="T49" fmla="*/ 249 h 417"/>
                <a:gd name="T50" fmla="*/ 31 w 394"/>
                <a:gd name="T51" fmla="*/ 244 h 417"/>
                <a:gd name="T52" fmla="*/ 38 w 394"/>
                <a:gd name="T53" fmla="*/ 237 h 417"/>
                <a:gd name="T54" fmla="*/ 43 w 394"/>
                <a:gd name="T55" fmla="*/ 235 h 417"/>
                <a:gd name="T56" fmla="*/ 29 w 394"/>
                <a:gd name="T57" fmla="*/ 43 h 417"/>
                <a:gd name="T58" fmla="*/ 32 w 394"/>
                <a:gd name="T59" fmla="*/ 33 h 417"/>
                <a:gd name="T60" fmla="*/ 43 w 394"/>
                <a:gd name="T61" fmla="*/ 30 h 417"/>
                <a:gd name="T62" fmla="*/ 351 w 394"/>
                <a:gd name="T63" fmla="*/ 30 h 417"/>
                <a:gd name="T64" fmla="*/ 360 w 394"/>
                <a:gd name="T65" fmla="*/ 33 h 417"/>
                <a:gd name="T66" fmla="*/ 363 w 394"/>
                <a:gd name="T67" fmla="*/ 43 h 417"/>
                <a:gd name="T68" fmla="*/ 363 w 394"/>
                <a:gd name="T69" fmla="*/ 93 h 417"/>
                <a:gd name="T70" fmla="*/ 360 w 394"/>
                <a:gd name="T71" fmla="*/ 103 h 417"/>
                <a:gd name="T72" fmla="*/ 351 w 394"/>
                <a:gd name="T73" fmla="*/ 107 h 417"/>
                <a:gd name="T74" fmla="*/ 43 w 394"/>
                <a:gd name="T75" fmla="*/ 107 h 417"/>
                <a:gd name="T76" fmla="*/ 32 w 394"/>
                <a:gd name="T77" fmla="*/ 103 h 417"/>
                <a:gd name="T78" fmla="*/ 29 w 394"/>
                <a:gd name="T79" fmla="*/ 93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94" h="417">
                  <a:moveTo>
                    <a:pt x="43" y="235"/>
                  </a:moveTo>
                  <a:lnTo>
                    <a:pt x="314" y="235"/>
                  </a:lnTo>
                  <a:lnTo>
                    <a:pt x="327" y="211"/>
                  </a:lnTo>
                  <a:lnTo>
                    <a:pt x="43" y="211"/>
                  </a:lnTo>
                  <a:lnTo>
                    <a:pt x="43" y="211"/>
                  </a:lnTo>
                  <a:lnTo>
                    <a:pt x="38" y="210"/>
                  </a:lnTo>
                  <a:lnTo>
                    <a:pt x="32" y="206"/>
                  </a:lnTo>
                  <a:lnTo>
                    <a:pt x="31" y="203"/>
                  </a:lnTo>
                  <a:lnTo>
                    <a:pt x="29" y="198"/>
                  </a:lnTo>
                  <a:lnTo>
                    <a:pt x="29" y="146"/>
                  </a:lnTo>
                  <a:lnTo>
                    <a:pt x="29" y="146"/>
                  </a:lnTo>
                  <a:lnTo>
                    <a:pt x="31" y="141"/>
                  </a:lnTo>
                  <a:lnTo>
                    <a:pt x="32" y="136"/>
                  </a:lnTo>
                  <a:lnTo>
                    <a:pt x="38" y="134"/>
                  </a:lnTo>
                  <a:lnTo>
                    <a:pt x="43" y="132"/>
                  </a:lnTo>
                  <a:lnTo>
                    <a:pt x="351" y="132"/>
                  </a:lnTo>
                  <a:lnTo>
                    <a:pt x="351" y="132"/>
                  </a:lnTo>
                  <a:lnTo>
                    <a:pt x="356" y="134"/>
                  </a:lnTo>
                  <a:lnTo>
                    <a:pt x="360" y="136"/>
                  </a:lnTo>
                  <a:lnTo>
                    <a:pt x="363" y="141"/>
                  </a:lnTo>
                  <a:lnTo>
                    <a:pt x="363" y="146"/>
                  </a:lnTo>
                  <a:lnTo>
                    <a:pt x="394" y="93"/>
                  </a:lnTo>
                  <a:lnTo>
                    <a:pt x="394" y="16"/>
                  </a:lnTo>
                  <a:lnTo>
                    <a:pt x="394" y="16"/>
                  </a:lnTo>
                  <a:lnTo>
                    <a:pt x="392" y="9"/>
                  </a:lnTo>
                  <a:lnTo>
                    <a:pt x="389" y="4"/>
                  </a:lnTo>
                  <a:lnTo>
                    <a:pt x="384" y="0"/>
                  </a:lnTo>
                  <a:lnTo>
                    <a:pt x="377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0" y="0"/>
                  </a:lnTo>
                  <a:lnTo>
                    <a:pt x="5" y="4"/>
                  </a:lnTo>
                  <a:lnTo>
                    <a:pt x="2" y="9"/>
                  </a:lnTo>
                  <a:lnTo>
                    <a:pt x="0" y="16"/>
                  </a:lnTo>
                  <a:lnTo>
                    <a:pt x="0" y="402"/>
                  </a:lnTo>
                  <a:lnTo>
                    <a:pt x="0" y="402"/>
                  </a:lnTo>
                  <a:lnTo>
                    <a:pt x="2" y="409"/>
                  </a:lnTo>
                  <a:lnTo>
                    <a:pt x="5" y="414"/>
                  </a:lnTo>
                  <a:lnTo>
                    <a:pt x="10" y="417"/>
                  </a:lnTo>
                  <a:lnTo>
                    <a:pt x="15" y="417"/>
                  </a:lnTo>
                  <a:lnTo>
                    <a:pt x="302" y="417"/>
                  </a:lnTo>
                  <a:lnTo>
                    <a:pt x="302" y="386"/>
                  </a:lnTo>
                  <a:lnTo>
                    <a:pt x="300" y="314"/>
                  </a:lnTo>
                  <a:lnTo>
                    <a:pt x="43" y="314"/>
                  </a:lnTo>
                  <a:lnTo>
                    <a:pt x="43" y="314"/>
                  </a:lnTo>
                  <a:lnTo>
                    <a:pt x="38" y="313"/>
                  </a:lnTo>
                  <a:lnTo>
                    <a:pt x="32" y="311"/>
                  </a:lnTo>
                  <a:lnTo>
                    <a:pt x="31" y="306"/>
                  </a:lnTo>
                  <a:lnTo>
                    <a:pt x="29" y="300"/>
                  </a:lnTo>
                  <a:lnTo>
                    <a:pt x="29" y="249"/>
                  </a:lnTo>
                  <a:lnTo>
                    <a:pt x="29" y="249"/>
                  </a:lnTo>
                  <a:lnTo>
                    <a:pt x="31" y="244"/>
                  </a:lnTo>
                  <a:lnTo>
                    <a:pt x="32" y="239"/>
                  </a:lnTo>
                  <a:lnTo>
                    <a:pt x="38" y="237"/>
                  </a:lnTo>
                  <a:lnTo>
                    <a:pt x="43" y="235"/>
                  </a:lnTo>
                  <a:lnTo>
                    <a:pt x="43" y="235"/>
                  </a:lnTo>
                  <a:close/>
                  <a:moveTo>
                    <a:pt x="29" y="43"/>
                  </a:moveTo>
                  <a:lnTo>
                    <a:pt x="29" y="43"/>
                  </a:lnTo>
                  <a:lnTo>
                    <a:pt x="31" y="38"/>
                  </a:lnTo>
                  <a:lnTo>
                    <a:pt x="32" y="33"/>
                  </a:lnTo>
                  <a:lnTo>
                    <a:pt x="38" y="30"/>
                  </a:lnTo>
                  <a:lnTo>
                    <a:pt x="43" y="30"/>
                  </a:lnTo>
                  <a:lnTo>
                    <a:pt x="351" y="30"/>
                  </a:lnTo>
                  <a:lnTo>
                    <a:pt x="351" y="30"/>
                  </a:lnTo>
                  <a:lnTo>
                    <a:pt x="356" y="30"/>
                  </a:lnTo>
                  <a:lnTo>
                    <a:pt x="360" y="33"/>
                  </a:lnTo>
                  <a:lnTo>
                    <a:pt x="363" y="38"/>
                  </a:lnTo>
                  <a:lnTo>
                    <a:pt x="363" y="43"/>
                  </a:lnTo>
                  <a:lnTo>
                    <a:pt x="363" y="93"/>
                  </a:lnTo>
                  <a:lnTo>
                    <a:pt x="363" y="93"/>
                  </a:lnTo>
                  <a:lnTo>
                    <a:pt x="363" y="98"/>
                  </a:lnTo>
                  <a:lnTo>
                    <a:pt x="360" y="103"/>
                  </a:lnTo>
                  <a:lnTo>
                    <a:pt x="356" y="107"/>
                  </a:lnTo>
                  <a:lnTo>
                    <a:pt x="351" y="107"/>
                  </a:lnTo>
                  <a:lnTo>
                    <a:pt x="43" y="107"/>
                  </a:lnTo>
                  <a:lnTo>
                    <a:pt x="43" y="107"/>
                  </a:lnTo>
                  <a:lnTo>
                    <a:pt x="38" y="107"/>
                  </a:lnTo>
                  <a:lnTo>
                    <a:pt x="32" y="103"/>
                  </a:lnTo>
                  <a:lnTo>
                    <a:pt x="31" y="98"/>
                  </a:lnTo>
                  <a:lnTo>
                    <a:pt x="29" y="93"/>
                  </a:lnTo>
                  <a:lnTo>
                    <a:pt x="29" y="43"/>
                  </a:lnTo>
                  <a:close/>
                </a:path>
              </a:pathLst>
            </a:custGeom>
            <a:solidFill>
              <a:srgbClr val="B2D3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603020202020204" pitchFamily="34" charset="0"/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3276DC13-402B-41D9-9895-257EC5D20F51}"/>
              </a:ext>
            </a:extLst>
          </p:cNvPr>
          <p:cNvGrpSpPr/>
          <p:nvPr/>
        </p:nvGrpSpPr>
        <p:grpSpPr>
          <a:xfrm>
            <a:off x="5197497" y="1622428"/>
            <a:ext cx="282361" cy="840990"/>
            <a:chOff x="7581900" y="996950"/>
            <a:chExt cx="441325" cy="1314450"/>
          </a:xfrm>
        </p:grpSpPr>
        <p:sp>
          <p:nvSpPr>
            <p:cNvPr id="25" name="Freeform 38">
              <a:extLst>
                <a:ext uri="{FF2B5EF4-FFF2-40B4-BE49-F238E27FC236}">
                  <a16:creationId xmlns:a16="http://schemas.microsoft.com/office/drawing/2014/main" id="{D6D144D4-2D2B-42A2-BB63-05819FA2734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12062" y="1979612"/>
              <a:ext cx="334963" cy="331788"/>
            </a:xfrm>
            <a:custGeom>
              <a:avLst/>
              <a:gdLst>
                <a:gd name="T0" fmla="*/ 206 w 211"/>
                <a:gd name="T1" fmla="*/ 72 h 209"/>
                <a:gd name="T2" fmla="*/ 196 w 211"/>
                <a:gd name="T3" fmla="*/ 50 h 209"/>
                <a:gd name="T4" fmla="*/ 187 w 211"/>
                <a:gd name="T5" fmla="*/ 40 h 209"/>
                <a:gd name="T6" fmla="*/ 168 w 211"/>
                <a:gd name="T7" fmla="*/ 21 h 209"/>
                <a:gd name="T8" fmla="*/ 146 w 211"/>
                <a:gd name="T9" fmla="*/ 7 h 209"/>
                <a:gd name="T10" fmla="*/ 120 w 211"/>
                <a:gd name="T11" fmla="*/ 0 h 209"/>
                <a:gd name="T12" fmla="*/ 105 w 211"/>
                <a:gd name="T13" fmla="*/ 0 h 209"/>
                <a:gd name="T14" fmla="*/ 84 w 211"/>
                <a:gd name="T15" fmla="*/ 2 h 209"/>
                <a:gd name="T16" fmla="*/ 65 w 211"/>
                <a:gd name="T17" fmla="*/ 9 h 209"/>
                <a:gd name="T18" fmla="*/ 31 w 211"/>
                <a:gd name="T19" fmla="*/ 31 h 209"/>
                <a:gd name="T20" fmla="*/ 9 w 211"/>
                <a:gd name="T21" fmla="*/ 64 h 209"/>
                <a:gd name="T22" fmla="*/ 2 w 211"/>
                <a:gd name="T23" fmla="*/ 84 h 209"/>
                <a:gd name="T24" fmla="*/ 0 w 211"/>
                <a:gd name="T25" fmla="*/ 105 h 209"/>
                <a:gd name="T26" fmla="*/ 2 w 211"/>
                <a:gd name="T27" fmla="*/ 115 h 209"/>
                <a:gd name="T28" fmla="*/ 5 w 211"/>
                <a:gd name="T29" fmla="*/ 136 h 209"/>
                <a:gd name="T30" fmla="*/ 19 w 211"/>
                <a:gd name="T31" fmla="*/ 163 h 209"/>
                <a:gd name="T32" fmla="*/ 46 w 211"/>
                <a:gd name="T33" fmla="*/ 191 h 209"/>
                <a:gd name="T34" fmla="*/ 74 w 211"/>
                <a:gd name="T35" fmla="*/ 204 h 209"/>
                <a:gd name="T36" fmla="*/ 94 w 211"/>
                <a:gd name="T37" fmla="*/ 209 h 209"/>
                <a:gd name="T38" fmla="*/ 105 w 211"/>
                <a:gd name="T39" fmla="*/ 209 h 209"/>
                <a:gd name="T40" fmla="*/ 127 w 211"/>
                <a:gd name="T41" fmla="*/ 208 h 209"/>
                <a:gd name="T42" fmla="*/ 146 w 211"/>
                <a:gd name="T43" fmla="*/ 201 h 209"/>
                <a:gd name="T44" fmla="*/ 180 w 211"/>
                <a:gd name="T45" fmla="*/ 179 h 209"/>
                <a:gd name="T46" fmla="*/ 202 w 211"/>
                <a:gd name="T47" fmla="*/ 146 h 209"/>
                <a:gd name="T48" fmla="*/ 208 w 211"/>
                <a:gd name="T49" fmla="*/ 125 h 209"/>
                <a:gd name="T50" fmla="*/ 211 w 211"/>
                <a:gd name="T51" fmla="*/ 105 h 209"/>
                <a:gd name="T52" fmla="*/ 209 w 211"/>
                <a:gd name="T53" fmla="*/ 88 h 209"/>
                <a:gd name="T54" fmla="*/ 206 w 211"/>
                <a:gd name="T55" fmla="*/ 72 h 209"/>
                <a:gd name="T56" fmla="*/ 105 w 211"/>
                <a:gd name="T57" fmla="*/ 197 h 209"/>
                <a:gd name="T58" fmla="*/ 69 w 211"/>
                <a:gd name="T59" fmla="*/ 189 h 209"/>
                <a:gd name="T60" fmla="*/ 40 w 211"/>
                <a:gd name="T61" fmla="*/ 170 h 209"/>
                <a:gd name="T62" fmla="*/ 21 w 211"/>
                <a:gd name="T63" fmla="*/ 141 h 209"/>
                <a:gd name="T64" fmla="*/ 14 w 211"/>
                <a:gd name="T65" fmla="*/ 105 h 209"/>
                <a:gd name="T66" fmla="*/ 16 w 211"/>
                <a:gd name="T67" fmla="*/ 86 h 209"/>
                <a:gd name="T68" fmla="*/ 29 w 211"/>
                <a:gd name="T69" fmla="*/ 53 h 209"/>
                <a:gd name="T70" fmla="*/ 53 w 211"/>
                <a:gd name="T71" fmla="*/ 28 h 209"/>
                <a:gd name="T72" fmla="*/ 88 w 211"/>
                <a:gd name="T73" fmla="*/ 14 h 209"/>
                <a:gd name="T74" fmla="*/ 105 w 211"/>
                <a:gd name="T75" fmla="*/ 12 h 209"/>
                <a:gd name="T76" fmla="*/ 130 w 211"/>
                <a:gd name="T77" fmla="*/ 16 h 209"/>
                <a:gd name="T78" fmla="*/ 153 w 211"/>
                <a:gd name="T79" fmla="*/ 26 h 209"/>
                <a:gd name="T80" fmla="*/ 172 w 211"/>
                <a:gd name="T81" fmla="*/ 40 h 209"/>
                <a:gd name="T82" fmla="*/ 185 w 211"/>
                <a:gd name="T83" fmla="*/ 58 h 209"/>
                <a:gd name="T84" fmla="*/ 84 w 211"/>
                <a:gd name="T85" fmla="*/ 70 h 209"/>
                <a:gd name="T86" fmla="*/ 81 w 211"/>
                <a:gd name="T87" fmla="*/ 67 h 209"/>
                <a:gd name="T88" fmla="*/ 72 w 211"/>
                <a:gd name="T89" fmla="*/ 67 h 209"/>
                <a:gd name="T90" fmla="*/ 67 w 211"/>
                <a:gd name="T91" fmla="*/ 70 h 209"/>
                <a:gd name="T92" fmla="*/ 64 w 211"/>
                <a:gd name="T93" fmla="*/ 77 h 209"/>
                <a:gd name="T94" fmla="*/ 67 w 211"/>
                <a:gd name="T95" fmla="*/ 86 h 209"/>
                <a:gd name="T96" fmla="*/ 130 w 211"/>
                <a:gd name="T97" fmla="*/ 149 h 209"/>
                <a:gd name="T98" fmla="*/ 196 w 211"/>
                <a:gd name="T99" fmla="*/ 82 h 209"/>
                <a:gd name="T100" fmla="*/ 197 w 211"/>
                <a:gd name="T101" fmla="*/ 95 h 209"/>
                <a:gd name="T102" fmla="*/ 197 w 211"/>
                <a:gd name="T103" fmla="*/ 105 h 209"/>
                <a:gd name="T104" fmla="*/ 190 w 211"/>
                <a:gd name="T105" fmla="*/ 141 h 209"/>
                <a:gd name="T106" fmla="*/ 172 w 211"/>
                <a:gd name="T107" fmla="*/ 170 h 209"/>
                <a:gd name="T108" fmla="*/ 141 w 211"/>
                <a:gd name="T109" fmla="*/ 189 h 209"/>
                <a:gd name="T110" fmla="*/ 105 w 211"/>
                <a:gd name="T111" fmla="*/ 197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11" h="209">
                  <a:moveTo>
                    <a:pt x="206" y="72"/>
                  </a:moveTo>
                  <a:lnTo>
                    <a:pt x="206" y="72"/>
                  </a:lnTo>
                  <a:lnTo>
                    <a:pt x="201" y="60"/>
                  </a:lnTo>
                  <a:lnTo>
                    <a:pt x="196" y="50"/>
                  </a:lnTo>
                  <a:lnTo>
                    <a:pt x="196" y="50"/>
                  </a:lnTo>
                  <a:lnTo>
                    <a:pt x="187" y="40"/>
                  </a:lnTo>
                  <a:lnTo>
                    <a:pt x="178" y="29"/>
                  </a:lnTo>
                  <a:lnTo>
                    <a:pt x="168" y="21"/>
                  </a:lnTo>
                  <a:lnTo>
                    <a:pt x="158" y="14"/>
                  </a:lnTo>
                  <a:lnTo>
                    <a:pt x="146" y="7"/>
                  </a:lnTo>
                  <a:lnTo>
                    <a:pt x="132" y="4"/>
                  </a:lnTo>
                  <a:lnTo>
                    <a:pt x="120" y="0"/>
                  </a:lnTo>
                  <a:lnTo>
                    <a:pt x="105" y="0"/>
                  </a:lnTo>
                  <a:lnTo>
                    <a:pt x="105" y="0"/>
                  </a:lnTo>
                  <a:lnTo>
                    <a:pt x="94" y="0"/>
                  </a:lnTo>
                  <a:lnTo>
                    <a:pt x="84" y="2"/>
                  </a:lnTo>
                  <a:lnTo>
                    <a:pt x="74" y="4"/>
                  </a:lnTo>
                  <a:lnTo>
                    <a:pt x="65" y="9"/>
                  </a:lnTo>
                  <a:lnTo>
                    <a:pt x="46" y="17"/>
                  </a:lnTo>
                  <a:lnTo>
                    <a:pt x="31" y="31"/>
                  </a:lnTo>
                  <a:lnTo>
                    <a:pt x="19" y="46"/>
                  </a:lnTo>
                  <a:lnTo>
                    <a:pt x="9" y="64"/>
                  </a:lnTo>
                  <a:lnTo>
                    <a:pt x="5" y="74"/>
                  </a:lnTo>
                  <a:lnTo>
                    <a:pt x="2" y="84"/>
                  </a:lnTo>
                  <a:lnTo>
                    <a:pt x="2" y="95"/>
                  </a:lnTo>
                  <a:lnTo>
                    <a:pt x="0" y="105"/>
                  </a:lnTo>
                  <a:lnTo>
                    <a:pt x="0" y="105"/>
                  </a:lnTo>
                  <a:lnTo>
                    <a:pt x="2" y="115"/>
                  </a:lnTo>
                  <a:lnTo>
                    <a:pt x="2" y="125"/>
                  </a:lnTo>
                  <a:lnTo>
                    <a:pt x="5" y="136"/>
                  </a:lnTo>
                  <a:lnTo>
                    <a:pt x="9" y="146"/>
                  </a:lnTo>
                  <a:lnTo>
                    <a:pt x="19" y="163"/>
                  </a:lnTo>
                  <a:lnTo>
                    <a:pt x="31" y="179"/>
                  </a:lnTo>
                  <a:lnTo>
                    <a:pt x="46" y="191"/>
                  </a:lnTo>
                  <a:lnTo>
                    <a:pt x="65" y="201"/>
                  </a:lnTo>
                  <a:lnTo>
                    <a:pt x="74" y="204"/>
                  </a:lnTo>
                  <a:lnTo>
                    <a:pt x="84" y="208"/>
                  </a:lnTo>
                  <a:lnTo>
                    <a:pt x="94" y="209"/>
                  </a:lnTo>
                  <a:lnTo>
                    <a:pt x="105" y="209"/>
                  </a:lnTo>
                  <a:lnTo>
                    <a:pt x="105" y="209"/>
                  </a:lnTo>
                  <a:lnTo>
                    <a:pt x="117" y="209"/>
                  </a:lnTo>
                  <a:lnTo>
                    <a:pt x="127" y="208"/>
                  </a:lnTo>
                  <a:lnTo>
                    <a:pt x="137" y="204"/>
                  </a:lnTo>
                  <a:lnTo>
                    <a:pt x="146" y="201"/>
                  </a:lnTo>
                  <a:lnTo>
                    <a:pt x="165" y="191"/>
                  </a:lnTo>
                  <a:lnTo>
                    <a:pt x="180" y="179"/>
                  </a:lnTo>
                  <a:lnTo>
                    <a:pt x="192" y="163"/>
                  </a:lnTo>
                  <a:lnTo>
                    <a:pt x="202" y="146"/>
                  </a:lnTo>
                  <a:lnTo>
                    <a:pt x="206" y="136"/>
                  </a:lnTo>
                  <a:lnTo>
                    <a:pt x="208" y="125"/>
                  </a:lnTo>
                  <a:lnTo>
                    <a:pt x="209" y="115"/>
                  </a:lnTo>
                  <a:lnTo>
                    <a:pt x="211" y="105"/>
                  </a:lnTo>
                  <a:lnTo>
                    <a:pt x="211" y="105"/>
                  </a:lnTo>
                  <a:lnTo>
                    <a:pt x="209" y="88"/>
                  </a:lnTo>
                  <a:lnTo>
                    <a:pt x="206" y="72"/>
                  </a:lnTo>
                  <a:lnTo>
                    <a:pt x="206" y="72"/>
                  </a:lnTo>
                  <a:close/>
                  <a:moveTo>
                    <a:pt x="105" y="197"/>
                  </a:moveTo>
                  <a:lnTo>
                    <a:pt x="105" y="197"/>
                  </a:lnTo>
                  <a:lnTo>
                    <a:pt x="88" y="196"/>
                  </a:lnTo>
                  <a:lnTo>
                    <a:pt x="69" y="189"/>
                  </a:lnTo>
                  <a:lnTo>
                    <a:pt x="53" y="180"/>
                  </a:lnTo>
                  <a:lnTo>
                    <a:pt x="40" y="170"/>
                  </a:lnTo>
                  <a:lnTo>
                    <a:pt x="29" y="156"/>
                  </a:lnTo>
                  <a:lnTo>
                    <a:pt x="21" y="141"/>
                  </a:lnTo>
                  <a:lnTo>
                    <a:pt x="16" y="124"/>
                  </a:lnTo>
                  <a:lnTo>
                    <a:pt x="14" y="105"/>
                  </a:lnTo>
                  <a:lnTo>
                    <a:pt x="14" y="105"/>
                  </a:lnTo>
                  <a:lnTo>
                    <a:pt x="16" y="86"/>
                  </a:lnTo>
                  <a:lnTo>
                    <a:pt x="21" y="69"/>
                  </a:lnTo>
                  <a:lnTo>
                    <a:pt x="29" y="53"/>
                  </a:lnTo>
                  <a:lnTo>
                    <a:pt x="40" y="40"/>
                  </a:lnTo>
                  <a:lnTo>
                    <a:pt x="53" y="28"/>
                  </a:lnTo>
                  <a:lnTo>
                    <a:pt x="69" y="19"/>
                  </a:lnTo>
                  <a:lnTo>
                    <a:pt x="88" y="14"/>
                  </a:lnTo>
                  <a:lnTo>
                    <a:pt x="105" y="12"/>
                  </a:lnTo>
                  <a:lnTo>
                    <a:pt x="105" y="12"/>
                  </a:lnTo>
                  <a:lnTo>
                    <a:pt x="118" y="14"/>
                  </a:lnTo>
                  <a:lnTo>
                    <a:pt x="130" y="16"/>
                  </a:lnTo>
                  <a:lnTo>
                    <a:pt x="142" y="19"/>
                  </a:lnTo>
                  <a:lnTo>
                    <a:pt x="153" y="26"/>
                  </a:lnTo>
                  <a:lnTo>
                    <a:pt x="163" y="33"/>
                  </a:lnTo>
                  <a:lnTo>
                    <a:pt x="172" y="40"/>
                  </a:lnTo>
                  <a:lnTo>
                    <a:pt x="180" y="48"/>
                  </a:lnTo>
                  <a:lnTo>
                    <a:pt x="185" y="58"/>
                  </a:lnTo>
                  <a:lnTo>
                    <a:pt x="130" y="117"/>
                  </a:lnTo>
                  <a:lnTo>
                    <a:pt x="84" y="70"/>
                  </a:lnTo>
                  <a:lnTo>
                    <a:pt x="84" y="70"/>
                  </a:lnTo>
                  <a:lnTo>
                    <a:pt x="81" y="67"/>
                  </a:lnTo>
                  <a:lnTo>
                    <a:pt x="76" y="67"/>
                  </a:lnTo>
                  <a:lnTo>
                    <a:pt x="72" y="67"/>
                  </a:lnTo>
                  <a:lnTo>
                    <a:pt x="67" y="70"/>
                  </a:lnTo>
                  <a:lnTo>
                    <a:pt x="67" y="70"/>
                  </a:lnTo>
                  <a:lnTo>
                    <a:pt x="65" y="74"/>
                  </a:lnTo>
                  <a:lnTo>
                    <a:pt x="64" y="77"/>
                  </a:lnTo>
                  <a:lnTo>
                    <a:pt x="65" y="82"/>
                  </a:lnTo>
                  <a:lnTo>
                    <a:pt x="67" y="86"/>
                  </a:lnTo>
                  <a:lnTo>
                    <a:pt x="115" y="132"/>
                  </a:lnTo>
                  <a:lnTo>
                    <a:pt x="130" y="149"/>
                  </a:lnTo>
                  <a:lnTo>
                    <a:pt x="148" y="132"/>
                  </a:lnTo>
                  <a:lnTo>
                    <a:pt x="196" y="82"/>
                  </a:lnTo>
                  <a:lnTo>
                    <a:pt x="196" y="82"/>
                  </a:lnTo>
                  <a:lnTo>
                    <a:pt x="197" y="95"/>
                  </a:lnTo>
                  <a:lnTo>
                    <a:pt x="197" y="105"/>
                  </a:lnTo>
                  <a:lnTo>
                    <a:pt x="197" y="105"/>
                  </a:lnTo>
                  <a:lnTo>
                    <a:pt x="196" y="124"/>
                  </a:lnTo>
                  <a:lnTo>
                    <a:pt x="190" y="141"/>
                  </a:lnTo>
                  <a:lnTo>
                    <a:pt x="182" y="156"/>
                  </a:lnTo>
                  <a:lnTo>
                    <a:pt x="172" y="170"/>
                  </a:lnTo>
                  <a:lnTo>
                    <a:pt x="158" y="180"/>
                  </a:lnTo>
                  <a:lnTo>
                    <a:pt x="141" y="189"/>
                  </a:lnTo>
                  <a:lnTo>
                    <a:pt x="124" y="196"/>
                  </a:lnTo>
                  <a:lnTo>
                    <a:pt x="105" y="197"/>
                  </a:lnTo>
                  <a:lnTo>
                    <a:pt x="105" y="197"/>
                  </a:lnTo>
                  <a:close/>
                </a:path>
              </a:pathLst>
            </a:custGeom>
            <a:solidFill>
              <a:srgbClr val="B2D3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26" name="Freeform 39">
              <a:extLst>
                <a:ext uri="{FF2B5EF4-FFF2-40B4-BE49-F238E27FC236}">
                  <a16:creationId xmlns:a16="http://schemas.microsoft.com/office/drawing/2014/main" id="{8FD4AE0D-7A9A-4C58-BF63-6E0BB526A3CB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3662" y="2071687"/>
              <a:ext cx="209550" cy="144462"/>
            </a:xfrm>
            <a:custGeom>
              <a:avLst/>
              <a:gdLst>
                <a:gd name="T0" fmla="*/ 132 w 132"/>
                <a:gd name="T1" fmla="*/ 24 h 91"/>
                <a:gd name="T2" fmla="*/ 84 w 132"/>
                <a:gd name="T3" fmla="*/ 74 h 91"/>
                <a:gd name="T4" fmla="*/ 66 w 132"/>
                <a:gd name="T5" fmla="*/ 91 h 91"/>
                <a:gd name="T6" fmla="*/ 51 w 132"/>
                <a:gd name="T7" fmla="*/ 74 h 91"/>
                <a:gd name="T8" fmla="*/ 3 w 132"/>
                <a:gd name="T9" fmla="*/ 28 h 91"/>
                <a:gd name="T10" fmla="*/ 3 w 132"/>
                <a:gd name="T11" fmla="*/ 28 h 91"/>
                <a:gd name="T12" fmla="*/ 1 w 132"/>
                <a:gd name="T13" fmla="*/ 24 h 91"/>
                <a:gd name="T14" fmla="*/ 0 w 132"/>
                <a:gd name="T15" fmla="*/ 19 h 91"/>
                <a:gd name="T16" fmla="*/ 1 w 132"/>
                <a:gd name="T17" fmla="*/ 16 h 91"/>
                <a:gd name="T18" fmla="*/ 3 w 132"/>
                <a:gd name="T19" fmla="*/ 12 h 91"/>
                <a:gd name="T20" fmla="*/ 3 w 132"/>
                <a:gd name="T21" fmla="*/ 12 h 91"/>
                <a:gd name="T22" fmla="*/ 8 w 132"/>
                <a:gd name="T23" fmla="*/ 9 h 91"/>
                <a:gd name="T24" fmla="*/ 12 w 132"/>
                <a:gd name="T25" fmla="*/ 9 h 91"/>
                <a:gd name="T26" fmla="*/ 17 w 132"/>
                <a:gd name="T27" fmla="*/ 9 h 91"/>
                <a:gd name="T28" fmla="*/ 20 w 132"/>
                <a:gd name="T29" fmla="*/ 12 h 91"/>
                <a:gd name="T30" fmla="*/ 66 w 132"/>
                <a:gd name="T31" fmla="*/ 59 h 91"/>
                <a:gd name="T32" fmla="*/ 121 w 132"/>
                <a:gd name="T33" fmla="*/ 0 h 91"/>
                <a:gd name="T34" fmla="*/ 121 w 132"/>
                <a:gd name="T35" fmla="*/ 0 h 91"/>
                <a:gd name="T36" fmla="*/ 128 w 132"/>
                <a:gd name="T37" fmla="*/ 12 h 91"/>
                <a:gd name="T38" fmla="*/ 132 w 132"/>
                <a:gd name="T39" fmla="*/ 24 h 91"/>
                <a:gd name="T40" fmla="*/ 132 w 132"/>
                <a:gd name="T41" fmla="*/ 24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32" h="91">
                  <a:moveTo>
                    <a:pt x="132" y="24"/>
                  </a:moveTo>
                  <a:lnTo>
                    <a:pt x="84" y="74"/>
                  </a:lnTo>
                  <a:lnTo>
                    <a:pt x="66" y="91"/>
                  </a:lnTo>
                  <a:lnTo>
                    <a:pt x="51" y="74"/>
                  </a:lnTo>
                  <a:lnTo>
                    <a:pt x="3" y="28"/>
                  </a:lnTo>
                  <a:lnTo>
                    <a:pt x="3" y="28"/>
                  </a:lnTo>
                  <a:lnTo>
                    <a:pt x="1" y="24"/>
                  </a:lnTo>
                  <a:lnTo>
                    <a:pt x="0" y="19"/>
                  </a:lnTo>
                  <a:lnTo>
                    <a:pt x="1" y="16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8" y="9"/>
                  </a:lnTo>
                  <a:lnTo>
                    <a:pt x="12" y="9"/>
                  </a:lnTo>
                  <a:lnTo>
                    <a:pt x="17" y="9"/>
                  </a:lnTo>
                  <a:lnTo>
                    <a:pt x="20" y="12"/>
                  </a:lnTo>
                  <a:lnTo>
                    <a:pt x="66" y="59"/>
                  </a:lnTo>
                  <a:lnTo>
                    <a:pt x="121" y="0"/>
                  </a:lnTo>
                  <a:lnTo>
                    <a:pt x="121" y="0"/>
                  </a:lnTo>
                  <a:lnTo>
                    <a:pt x="128" y="12"/>
                  </a:lnTo>
                  <a:lnTo>
                    <a:pt x="132" y="24"/>
                  </a:lnTo>
                  <a:lnTo>
                    <a:pt x="132" y="2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27" name="Freeform 40">
              <a:extLst>
                <a:ext uri="{FF2B5EF4-FFF2-40B4-BE49-F238E27FC236}">
                  <a16:creationId xmlns:a16="http://schemas.microsoft.com/office/drawing/2014/main" id="{AE4725B6-D347-4EC1-83F4-7A2712F69404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3662" y="1979612"/>
              <a:ext cx="309563" cy="236537"/>
            </a:xfrm>
            <a:custGeom>
              <a:avLst/>
              <a:gdLst>
                <a:gd name="T0" fmla="*/ 192 w 195"/>
                <a:gd name="T1" fmla="*/ 21 h 149"/>
                <a:gd name="T2" fmla="*/ 142 w 195"/>
                <a:gd name="T3" fmla="*/ 72 h 149"/>
                <a:gd name="T4" fmla="*/ 132 w 195"/>
                <a:gd name="T5" fmla="*/ 82 h 149"/>
                <a:gd name="T6" fmla="*/ 84 w 195"/>
                <a:gd name="T7" fmla="*/ 132 h 149"/>
                <a:gd name="T8" fmla="*/ 66 w 195"/>
                <a:gd name="T9" fmla="*/ 149 h 149"/>
                <a:gd name="T10" fmla="*/ 51 w 195"/>
                <a:gd name="T11" fmla="*/ 132 h 149"/>
                <a:gd name="T12" fmla="*/ 3 w 195"/>
                <a:gd name="T13" fmla="*/ 86 h 149"/>
                <a:gd name="T14" fmla="*/ 3 w 195"/>
                <a:gd name="T15" fmla="*/ 86 h 149"/>
                <a:gd name="T16" fmla="*/ 1 w 195"/>
                <a:gd name="T17" fmla="*/ 82 h 149"/>
                <a:gd name="T18" fmla="*/ 0 w 195"/>
                <a:gd name="T19" fmla="*/ 77 h 149"/>
                <a:gd name="T20" fmla="*/ 1 w 195"/>
                <a:gd name="T21" fmla="*/ 74 h 149"/>
                <a:gd name="T22" fmla="*/ 3 w 195"/>
                <a:gd name="T23" fmla="*/ 70 h 149"/>
                <a:gd name="T24" fmla="*/ 3 w 195"/>
                <a:gd name="T25" fmla="*/ 70 h 149"/>
                <a:gd name="T26" fmla="*/ 8 w 195"/>
                <a:gd name="T27" fmla="*/ 67 h 149"/>
                <a:gd name="T28" fmla="*/ 12 w 195"/>
                <a:gd name="T29" fmla="*/ 67 h 149"/>
                <a:gd name="T30" fmla="*/ 17 w 195"/>
                <a:gd name="T31" fmla="*/ 67 h 149"/>
                <a:gd name="T32" fmla="*/ 20 w 195"/>
                <a:gd name="T33" fmla="*/ 70 h 149"/>
                <a:gd name="T34" fmla="*/ 66 w 195"/>
                <a:gd name="T35" fmla="*/ 117 h 149"/>
                <a:gd name="T36" fmla="*/ 121 w 195"/>
                <a:gd name="T37" fmla="*/ 58 h 149"/>
                <a:gd name="T38" fmla="*/ 132 w 195"/>
                <a:gd name="T39" fmla="*/ 50 h 149"/>
                <a:gd name="T40" fmla="*/ 174 w 195"/>
                <a:gd name="T41" fmla="*/ 4 h 149"/>
                <a:gd name="T42" fmla="*/ 174 w 195"/>
                <a:gd name="T43" fmla="*/ 4 h 149"/>
                <a:gd name="T44" fmla="*/ 178 w 195"/>
                <a:gd name="T45" fmla="*/ 2 h 149"/>
                <a:gd name="T46" fmla="*/ 183 w 195"/>
                <a:gd name="T47" fmla="*/ 0 h 149"/>
                <a:gd name="T48" fmla="*/ 186 w 195"/>
                <a:gd name="T49" fmla="*/ 2 h 149"/>
                <a:gd name="T50" fmla="*/ 192 w 195"/>
                <a:gd name="T51" fmla="*/ 4 h 149"/>
                <a:gd name="T52" fmla="*/ 192 w 195"/>
                <a:gd name="T53" fmla="*/ 4 h 149"/>
                <a:gd name="T54" fmla="*/ 193 w 195"/>
                <a:gd name="T55" fmla="*/ 9 h 149"/>
                <a:gd name="T56" fmla="*/ 195 w 195"/>
                <a:gd name="T57" fmla="*/ 12 h 149"/>
                <a:gd name="T58" fmla="*/ 193 w 195"/>
                <a:gd name="T59" fmla="*/ 17 h 149"/>
                <a:gd name="T60" fmla="*/ 192 w 195"/>
                <a:gd name="T61" fmla="*/ 21 h 149"/>
                <a:gd name="T62" fmla="*/ 192 w 195"/>
                <a:gd name="T63" fmla="*/ 21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95" h="149">
                  <a:moveTo>
                    <a:pt x="192" y="21"/>
                  </a:moveTo>
                  <a:lnTo>
                    <a:pt x="142" y="72"/>
                  </a:lnTo>
                  <a:lnTo>
                    <a:pt x="132" y="82"/>
                  </a:lnTo>
                  <a:lnTo>
                    <a:pt x="84" y="132"/>
                  </a:lnTo>
                  <a:lnTo>
                    <a:pt x="66" y="149"/>
                  </a:lnTo>
                  <a:lnTo>
                    <a:pt x="51" y="132"/>
                  </a:lnTo>
                  <a:lnTo>
                    <a:pt x="3" y="86"/>
                  </a:lnTo>
                  <a:lnTo>
                    <a:pt x="3" y="86"/>
                  </a:lnTo>
                  <a:lnTo>
                    <a:pt x="1" y="82"/>
                  </a:lnTo>
                  <a:lnTo>
                    <a:pt x="0" y="77"/>
                  </a:lnTo>
                  <a:lnTo>
                    <a:pt x="1" y="74"/>
                  </a:lnTo>
                  <a:lnTo>
                    <a:pt x="3" y="70"/>
                  </a:lnTo>
                  <a:lnTo>
                    <a:pt x="3" y="70"/>
                  </a:lnTo>
                  <a:lnTo>
                    <a:pt x="8" y="67"/>
                  </a:lnTo>
                  <a:lnTo>
                    <a:pt x="12" y="67"/>
                  </a:lnTo>
                  <a:lnTo>
                    <a:pt x="17" y="67"/>
                  </a:lnTo>
                  <a:lnTo>
                    <a:pt x="20" y="70"/>
                  </a:lnTo>
                  <a:lnTo>
                    <a:pt x="66" y="117"/>
                  </a:lnTo>
                  <a:lnTo>
                    <a:pt x="121" y="58"/>
                  </a:lnTo>
                  <a:lnTo>
                    <a:pt x="132" y="50"/>
                  </a:lnTo>
                  <a:lnTo>
                    <a:pt x="174" y="4"/>
                  </a:lnTo>
                  <a:lnTo>
                    <a:pt x="174" y="4"/>
                  </a:lnTo>
                  <a:lnTo>
                    <a:pt x="178" y="2"/>
                  </a:lnTo>
                  <a:lnTo>
                    <a:pt x="183" y="0"/>
                  </a:lnTo>
                  <a:lnTo>
                    <a:pt x="186" y="2"/>
                  </a:lnTo>
                  <a:lnTo>
                    <a:pt x="192" y="4"/>
                  </a:lnTo>
                  <a:lnTo>
                    <a:pt x="192" y="4"/>
                  </a:lnTo>
                  <a:lnTo>
                    <a:pt x="193" y="9"/>
                  </a:lnTo>
                  <a:lnTo>
                    <a:pt x="195" y="12"/>
                  </a:lnTo>
                  <a:lnTo>
                    <a:pt x="193" y="17"/>
                  </a:lnTo>
                  <a:lnTo>
                    <a:pt x="192" y="21"/>
                  </a:lnTo>
                  <a:lnTo>
                    <a:pt x="192" y="21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28" name="Freeform 44">
              <a:extLst>
                <a:ext uri="{FF2B5EF4-FFF2-40B4-BE49-F238E27FC236}">
                  <a16:creationId xmlns:a16="http://schemas.microsoft.com/office/drawing/2014/main" id="{98F64022-A117-4C43-B062-B40C3F459E5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1900" y="996950"/>
              <a:ext cx="388937" cy="841375"/>
            </a:xfrm>
            <a:custGeom>
              <a:avLst/>
              <a:gdLst>
                <a:gd name="T0" fmla="*/ 28 w 245"/>
                <a:gd name="T1" fmla="*/ 77 h 530"/>
                <a:gd name="T2" fmla="*/ 23 w 245"/>
                <a:gd name="T3" fmla="*/ 79 h 530"/>
                <a:gd name="T4" fmla="*/ 12 w 245"/>
                <a:gd name="T5" fmla="*/ 82 h 530"/>
                <a:gd name="T6" fmla="*/ 4 w 245"/>
                <a:gd name="T7" fmla="*/ 91 h 530"/>
                <a:gd name="T8" fmla="*/ 0 w 245"/>
                <a:gd name="T9" fmla="*/ 101 h 530"/>
                <a:gd name="T10" fmla="*/ 9 w 245"/>
                <a:gd name="T11" fmla="*/ 251 h 530"/>
                <a:gd name="T12" fmla="*/ 11 w 245"/>
                <a:gd name="T13" fmla="*/ 256 h 530"/>
                <a:gd name="T14" fmla="*/ 14 w 245"/>
                <a:gd name="T15" fmla="*/ 266 h 530"/>
                <a:gd name="T16" fmla="*/ 23 w 245"/>
                <a:gd name="T17" fmla="*/ 273 h 530"/>
                <a:gd name="T18" fmla="*/ 31 w 245"/>
                <a:gd name="T19" fmla="*/ 278 h 530"/>
                <a:gd name="T20" fmla="*/ 57 w 245"/>
                <a:gd name="T21" fmla="*/ 278 h 530"/>
                <a:gd name="T22" fmla="*/ 81 w 245"/>
                <a:gd name="T23" fmla="*/ 290 h 530"/>
                <a:gd name="T24" fmla="*/ 81 w 245"/>
                <a:gd name="T25" fmla="*/ 439 h 530"/>
                <a:gd name="T26" fmla="*/ 83 w 245"/>
                <a:gd name="T27" fmla="*/ 497 h 530"/>
                <a:gd name="T28" fmla="*/ 88 w 245"/>
                <a:gd name="T29" fmla="*/ 515 h 530"/>
                <a:gd name="T30" fmla="*/ 100 w 245"/>
                <a:gd name="T31" fmla="*/ 527 h 530"/>
                <a:gd name="T32" fmla="*/ 107 w 245"/>
                <a:gd name="T33" fmla="*/ 528 h 530"/>
                <a:gd name="T34" fmla="*/ 120 w 245"/>
                <a:gd name="T35" fmla="*/ 528 h 530"/>
                <a:gd name="T36" fmla="*/ 141 w 245"/>
                <a:gd name="T37" fmla="*/ 521 h 530"/>
                <a:gd name="T38" fmla="*/ 156 w 245"/>
                <a:gd name="T39" fmla="*/ 513 h 530"/>
                <a:gd name="T40" fmla="*/ 192 w 245"/>
                <a:gd name="T41" fmla="*/ 496 h 530"/>
                <a:gd name="T42" fmla="*/ 209 w 245"/>
                <a:gd name="T43" fmla="*/ 494 h 530"/>
                <a:gd name="T44" fmla="*/ 227 w 245"/>
                <a:gd name="T45" fmla="*/ 497 h 530"/>
                <a:gd name="T46" fmla="*/ 230 w 245"/>
                <a:gd name="T47" fmla="*/ 499 h 530"/>
                <a:gd name="T48" fmla="*/ 240 w 245"/>
                <a:gd name="T49" fmla="*/ 497 h 530"/>
                <a:gd name="T50" fmla="*/ 244 w 245"/>
                <a:gd name="T51" fmla="*/ 494 h 530"/>
                <a:gd name="T52" fmla="*/ 245 w 245"/>
                <a:gd name="T53" fmla="*/ 487 h 530"/>
                <a:gd name="T54" fmla="*/ 239 w 245"/>
                <a:gd name="T55" fmla="*/ 475 h 530"/>
                <a:gd name="T56" fmla="*/ 227 w 245"/>
                <a:gd name="T57" fmla="*/ 470 h 530"/>
                <a:gd name="T58" fmla="*/ 201 w 245"/>
                <a:gd name="T59" fmla="*/ 468 h 530"/>
                <a:gd name="T60" fmla="*/ 177 w 245"/>
                <a:gd name="T61" fmla="*/ 473 h 530"/>
                <a:gd name="T62" fmla="*/ 144 w 245"/>
                <a:gd name="T63" fmla="*/ 491 h 530"/>
                <a:gd name="T64" fmla="*/ 127 w 245"/>
                <a:gd name="T65" fmla="*/ 497 h 530"/>
                <a:gd name="T66" fmla="*/ 113 w 245"/>
                <a:gd name="T67" fmla="*/ 499 h 530"/>
                <a:gd name="T68" fmla="*/ 110 w 245"/>
                <a:gd name="T69" fmla="*/ 497 h 530"/>
                <a:gd name="T70" fmla="*/ 107 w 245"/>
                <a:gd name="T71" fmla="*/ 482 h 530"/>
                <a:gd name="T72" fmla="*/ 107 w 245"/>
                <a:gd name="T73" fmla="*/ 292 h 530"/>
                <a:gd name="T74" fmla="*/ 131 w 245"/>
                <a:gd name="T75" fmla="*/ 278 h 530"/>
                <a:gd name="T76" fmla="*/ 149 w 245"/>
                <a:gd name="T77" fmla="*/ 278 h 530"/>
                <a:gd name="T78" fmla="*/ 160 w 245"/>
                <a:gd name="T79" fmla="*/ 276 h 530"/>
                <a:gd name="T80" fmla="*/ 168 w 245"/>
                <a:gd name="T81" fmla="*/ 269 h 530"/>
                <a:gd name="T82" fmla="*/ 175 w 245"/>
                <a:gd name="T83" fmla="*/ 261 h 530"/>
                <a:gd name="T84" fmla="*/ 177 w 245"/>
                <a:gd name="T85" fmla="*/ 251 h 530"/>
                <a:gd name="T86" fmla="*/ 187 w 245"/>
                <a:gd name="T87" fmla="*/ 106 h 530"/>
                <a:gd name="T88" fmla="*/ 184 w 245"/>
                <a:gd name="T89" fmla="*/ 94 h 530"/>
                <a:gd name="T90" fmla="*/ 179 w 245"/>
                <a:gd name="T91" fmla="*/ 86 h 530"/>
                <a:gd name="T92" fmla="*/ 170 w 245"/>
                <a:gd name="T93" fmla="*/ 81 h 530"/>
                <a:gd name="T94" fmla="*/ 158 w 245"/>
                <a:gd name="T95" fmla="*/ 77 h 530"/>
                <a:gd name="T96" fmla="*/ 148 w 245"/>
                <a:gd name="T97" fmla="*/ 0 h 530"/>
                <a:gd name="T98" fmla="*/ 122 w 245"/>
                <a:gd name="T99" fmla="*/ 0 h 530"/>
                <a:gd name="T100" fmla="*/ 41 w 245"/>
                <a:gd name="T101" fmla="*/ 0 h 530"/>
                <a:gd name="T102" fmla="*/ 38 w 245"/>
                <a:gd name="T103" fmla="*/ 77 h 530"/>
                <a:gd name="T104" fmla="*/ 122 w 245"/>
                <a:gd name="T105" fmla="*/ 77 h 530"/>
                <a:gd name="T106" fmla="*/ 64 w 245"/>
                <a:gd name="T107" fmla="*/ 28 h 5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45" h="530">
                  <a:moveTo>
                    <a:pt x="38" y="77"/>
                  </a:moveTo>
                  <a:lnTo>
                    <a:pt x="28" y="77"/>
                  </a:lnTo>
                  <a:lnTo>
                    <a:pt x="28" y="77"/>
                  </a:lnTo>
                  <a:lnTo>
                    <a:pt x="23" y="79"/>
                  </a:lnTo>
                  <a:lnTo>
                    <a:pt x="17" y="81"/>
                  </a:lnTo>
                  <a:lnTo>
                    <a:pt x="12" y="82"/>
                  </a:lnTo>
                  <a:lnTo>
                    <a:pt x="7" y="86"/>
                  </a:lnTo>
                  <a:lnTo>
                    <a:pt x="4" y="91"/>
                  </a:lnTo>
                  <a:lnTo>
                    <a:pt x="2" y="94"/>
                  </a:lnTo>
                  <a:lnTo>
                    <a:pt x="0" y="101"/>
                  </a:lnTo>
                  <a:lnTo>
                    <a:pt x="0" y="106"/>
                  </a:lnTo>
                  <a:lnTo>
                    <a:pt x="9" y="251"/>
                  </a:lnTo>
                  <a:lnTo>
                    <a:pt x="9" y="251"/>
                  </a:lnTo>
                  <a:lnTo>
                    <a:pt x="11" y="256"/>
                  </a:lnTo>
                  <a:lnTo>
                    <a:pt x="12" y="261"/>
                  </a:lnTo>
                  <a:lnTo>
                    <a:pt x="14" y="266"/>
                  </a:lnTo>
                  <a:lnTo>
                    <a:pt x="17" y="269"/>
                  </a:lnTo>
                  <a:lnTo>
                    <a:pt x="23" y="273"/>
                  </a:lnTo>
                  <a:lnTo>
                    <a:pt x="26" y="276"/>
                  </a:lnTo>
                  <a:lnTo>
                    <a:pt x="31" y="278"/>
                  </a:lnTo>
                  <a:lnTo>
                    <a:pt x="38" y="278"/>
                  </a:lnTo>
                  <a:lnTo>
                    <a:pt x="57" y="278"/>
                  </a:lnTo>
                  <a:lnTo>
                    <a:pt x="57" y="292"/>
                  </a:lnTo>
                  <a:lnTo>
                    <a:pt x="81" y="290"/>
                  </a:lnTo>
                  <a:lnTo>
                    <a:pt x="81" y="439"/>
                  </a:lnTo>
                  <a:lnTo>
                    <a:pt x="81" y="439"/>
                  </a:lnTo>
                  <a:lnTo>
                    <a:pt x="83" y="484"/>
                  </a:lnTo>
                  <a:lnTo>
                    <a:pt x="83" y="497"/>
                  </a:lnTo>
                  <a:lnTo>
                    <a:pt x="84" y="508"/>
                  </a:lnTo>
                  <a:lnTo>
                    <a:pt x="88" y="515"/>
                  </a:lnTo>
                  <a:lnTo>
                    <a:pt x="91" y="520"/>
                  </a:lnTo>
                  <a:lnTo>
                    <a:pt x="100" y="527"/>
                  </a:lnTo>
                  <a:lnTo>
                    <a:pt x="100" y="527"/>
                  </a:lnTo>
                  <a:lnTo>
                    <a:pt x="107" y="528"/>
                  </a:lnTo>
                  <a:lnTo>
                    <a:pt x="113" y="530"/>
                  </a:lnTo>
                  <a:lnTo>
                    <a:pt x="120" y="528"/>
                  </a:lnTo>
                  <a:lnTo>
                    <a:pt x="127" y="527"/>
                  </a:lnTo>
                  <a:lnTo>
                    <a:pt x="141" y="521"/>
                  </a:lnTo>
                  <a:lnTo>
                    <a:pt x="156" y="513"/>
                  </a:lnTo>
                  <a:lnTo>
                    <a:pt x="156" y="513"/>
                  </a:lnTo>
                  <a:lnTo>
                    <a:pt x="175" y="503"/>
                  </a:lnTo>
                  <a:lnTo>
                    <a:pt x="192" y="496"/>
                  </a:lnTo>
                  <a:lnTo>
                    <a:pt x="201" y="494"/>
                  </a:lnTo>
                  <a:lnTo>
                    <a:pt x="209" y="494"/>
                  </a:lnTo>
                  <a:lnTo>
                    <a:pt x="218" y="494"/>
                  </a:lnTo>
                  <a:lnTo>
                    <a:pt x="227" y="497"/>
                  </a:lnTo>
                  <a:lnTo>
                    <a:pt x="227" y="497"/>
                  </a:lnTo>
                  <a:lnTo>
                    <a:pt x="230" y="499"/>
                  </a:lnTo>
                  <a:lnTo>
                    <a:pt x="235" y="499"/>
                  </a:lnTo>
                  <a:lnTo>
                    <a:pt x="240" y="497"/>
                  </a:lnTo>
                  <a:lnTo>
                    <a:pt x="244" y="494"/>
                  </a:lnTo>
                  <a:lnTo>
                    <a:pt x="244" y="494"/>
                  </a:lnTo>
                  <a:lnTo>
                    <a:pt x="245" y="487"/>
                  </a:lnTo>
                  <a:lnTo>
                    <a:pt x="245" y="487"/>
                  </a:lnTo>
                  <a:lnTo>
                    <a:pt x="244" y="480"/>
                  </a:lnTo>
                  <a:lnTo>
                    <a:pt x="239" y="475"/>
                  </a:lnTo>
                  <a:lnTo>
                    <a:pt x="239" y="475"/>
                  </a:lnTo>
                  <a:lnTo>
                    <a:pt x="227" y="470"/>
                  </a:lnTo>
                  <a:lnTo>
                    <a:pt x="213" y="468"/>
                  </a:lnTo>
                  <a:lnTo>
                    <a:pt x="201" y="468"/>
                  </a:lnTo>
                  <a:lnTo>
                    <a:pt x="189" y="470"/>
                  </a:lnTo>
                  <a:lnTo>
                    <a:pt x="177" y="473"/>
                  </a:lnTo>
                  <a:lnTo>
                    <a:pt x="165" y="479"/>
                  </a:lnTo>
                  <a:lnTo>
                    <a:pt x="144" y="491"/>
                  </a:lnTo>
                  <a:lnTo>
                    <a:pt x="144" y="491"/>
                  </a:lnTo>
                  <a:lnTo>
                    <a:pt x="127" y="497"/>
                  </a:lnTo>
                  <a:lnTo>
                    <a:pt x="119" y="501"/>
                  </a:lnTo>
                  <a:lnTo>
                    <a:pt x="113" y="499"/>
                  </a:lnTo>
                  <a:lnTo>
                    <a:pt x="113" y="499"/>
                  </a:lnTo>
                  <a:lnTo>
                    <a:pt x="110" y="497"/>
                  </a:lnTo>
                  <a:lnTo>
                    <a:pt x="108" y="494"/>
                  </a:lnTo>
                  <a:lnTo>
                    <a:pt x="107" y="482"/>
                  </a:lnTo>
                  <a:lnTo>
                    <a:pt x="107" y="463"/>
                  </a:lnTo>
                  <a:lnTo>
                    <a:pt x="107" y="292"/>
                  </a:lnTo>
                  <a:lnTo>
                    <a:pt x="131" y="292"/>
                  </a:lnTo>
                  <a:lnTo>
                    <a:pt x="131" y="278"/>
                  </a:lnTo>
                  <a:lnTo>
                    <a:pt x="149" y="278"/>
                  </a:lnTo>
                  <a:lnTo>
                    <a:pt x="149" y="278"/>
                  </a:lnTo>
                  <a:lnTo>
                    <a:pt x="155" y="278"/>
                  </a:lnTo>
                  <a:lnTo>
                    <a:pt x="160" y="276"/>
                  </a:lnTo>
                  <a:lnTo>
                    <a:pt x="165" y="273"/>
                  </a:lnTo>
                  <a:lnTo>
                    <a:pt x="168" y="269"/>
                  </a:lnTo>
                  <a:lnTo>
                    <a:pt x="172" y="266"/>
                  </a:lnTo>
                  <a:lnTo>
                    <a:pt x="175" y="261"/>
                  </a:lnTo>
                  <a:lnTo>
                    <a:pt x="177" y="256"/>
                  </a:lnTo>
                  <a:lnTo>
                    <a:pt x="177" y="251"/>
                  </a:lnTo>
                  <a:lnTo>
                    <a:pt x="187" y="106"/>
                  </a:lnTo>
                  <a:lnTo>
                    <a:pt x="187" y="106"/>
                  </a:lnTo>
                  <a:lnTo>
                    <a:pt x="185" y="101"/>
                  </a:lnTo>
                  <a:lnTo>
                    <a:pt x="184" y="94"/>
                  </a:lnTo>
                  <a:lnTo>
                    <a:pt x="182" y="91"/>
                  </a:lnTo>
                  <a:lnTo>
                    <a:pt x="179" y="86"/>
                  </a:lnTo>
                  <a:lnTo>
                    <a:pt x="173" y="82"/>
                  </a:lnTo>
                  <a:lnTo>
                    <a:pt x="170" y="81"/>
                  </a:lnTo>
                  <a:lnTo>
                    <a:pt x="165" y="79"/>
                  </a:lnTo>
                  <a:lnTo>
                    <a:pt x="158" y="77"/>
                  </a:lnTo>
                  <a:lnTo>
                    <a:pt x="148" y="77"/>
                  </a:lnTo>
                  <a:lnTo>
                    <a:pt x="148" y="0"/>
                  </a:lnTo>
                  <a:lnTo>
                    <a:pt x="144" y="0"/>
                  </a:lnTo>
                  <a:lnTo>
                    <a:pt x="122" y="0"/>
                  </a:lnTo>
                  <a:lnTo>
                    <a:pt x="64" y="0"/>
                  </a:lnTo>
                  <a:lnTo>
                    <a:pt x="41" y="0"/>
                  </a:lnTo>
                  <a:lnTo>
                    <a:pt x="38" y="0"/>
                  </a:lnTo>
                  <a:lnTo>
                    <a:pt x="38" y="77"/>
                  </a:lnTo>
                  <a:close/>
                  <a:moveTo>
                    <a:pt x="122" y="28"/>
                  </a:moveTo>
                  <a:lnTo>
                    <a:pt x="122" y="77"/>
                  </a:lnTo>
                  <a:lnTo>
                    <a:pt x="64" y="77"/>
                  </a:lnTo>
                  <a:lnTo>
                    <a:pt x="64" y="28"/>
                  </a:lnTo>
                  <a:lnTo>
                    <a:pt x="122" y="28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603020202020204" pitchFamily="34" charset="0"/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5BBF0ACB-9F4D-4714-AD94-D6AB03052C34}"/>
              </a:ext>
            </a:extLst>
          </p:cNvPr>
          <p:cNvGrpSpPr/>
          <p:nvPr/>
        </p:nvGrpSpPr>
        <p:grpSpPr>
          <a:xfrm>
            <a:off x="4846072" y="1671181"/>
            <a:ext cx="275249" cy="792237"/>
            <a:chOff x="7032625" y="1073150"/>
            <a:chExt cx="430208" cy="1238250"/>
          </a:xfrm>
        </p:grpSpPr>
        <p:sp>
          <p:nvSpPr>
            <p:cNvPr id="30" name="Freeform 35">
              <a:extLst>
                <a:ext uri="{FF2B5EF4-FFF2-40B4-BE49-F238E27FC236}">
                  <a16:creationId xmlns:a16="http://schemas.microsoft.com/office/drawing/2014/main" id="{656A2824-0F38-4B45-B48B-3F880246D90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54846" y="1979612"/>
              <a:ext cx="331787" cy="331788"/>
            </a:xfrm>
            <a:custGeom>
              <a:avLst/>
              <a:gdLst>
                <a:gd name="T0" fmla="*/ 205 w 209"/>
                <a:gd name="T1" fmla="*/ 72 h 209"/>
                <a:gd name="T2" fmla="*/ 193 w 209"/>
                <a:gd name="T3" fmla="*/ 50 h 209"/>
                <a:gd name="T4" fmla="*/ 187 w 209"/>
                <a:gd name="T5" fmla="*/ 40 h 209"/>
                <a:gd name="T6" fmla="*/ 168 w 209"/>
                <a:gd name="T7" fmla="*/ 21 h 209"/>
                <a:gd name="T8" fmla="*/ 145 w 209"/>
                <a:gd name="T9" fmla="*/ 7 h 209"/>
                <a:gd name="T10" fmla="*/ 118 w 209"/>
                <a:gd name="T11" fmla="*/ 0 h 209"/>
                <a:gd name="T12" fmla="*/ 104 w 209"/>
                <a:gd name="T13" fmla="*/ 0 h 209"/>
                <a:gd name="T14" fmla="*/ 84 w 209"/>
                <a:gd name="T15" fmla="*/ 2 h 209"/>
                <a:gd name="T16" fmla="*/ 63 w 209"/>
                <a:gd name="T17" fmla="*/ 9 h 209"/>
                <a:gd name="T18" fmla="*/ 31 w 209"/>
                <a:gd name="T19" fmla="*/ 31 h 209"/>
                <a:gd name="T20" fmla="*/ 8 w 209"/>
                <a:gd name="T21" fmla="*/ 64 h 209"/>
                <a:gd name="T22" fmla="*/ 1 w 209"/>
                <a:gd name="T23" fmla="*/ 84 h 209"/>
                <a:gd name="T24" fmla="*/ 0 w 209"/>
                <a:gd name="T25" fmla="*/ 105 h 209"/>
                <a:gd name="T26" fmla="*/ 0 w 209"/>
                <a:gd name="T27" fmla="*/ 115 h 209"/>
                <a:gd name="T28" fmla="*/ 5 w 209"/>
                <a:gd name="T29" fmla="*/ 136 h 209"/>
                <a:gd name="T30" fmla="*/ 17 w 209"/>
                <a:gd name="T31" fmla="*/ 163 h 209"/>
                <a:gd name="T32" fmla="*/ 46 w 209"/>
                <a:gd name="T33" fmla="*/ 191 h 209"/>
                <a:gd name="T34" fmla="*/ 73 w 209"/>
                <a:gd name="T35" fmla="*/ 204 h 209"/>
                <a:gd name="T36" fmla="*/ 94 w 209"/>
                <a:gd name="T37" fmla="*/ 209 h 209"/>
                <a:gd name="T38" fmla="*/ 104 w 209"/>
                <a:gd name="T39" fmla="*/ 209 h 209"/>
                <a:gd name="T40" fmla="*/ 127 w 209"/>
                <a:gd name="T41" fmla="*/ 208 h 209"/>
                <a:gd name="T42" fmla="*/ 145 w 209"/>
                <a:gd name="T43" fmla="*/ 201 h 209"/>
                <a:gd name="T44" fmla="*/ 178 w 209"/>
                <a:gd name="T45" fmla="*/ 179 h 209"/>
                <a:gd name="T46" fmla="*/ 202 w 209"/>
                <a:gd name="T47" fmla="*/ 146 h 209"/>
                <a:gd name="T48" fmla="*/ 207 w 209"/>
                <a:gd name="T49" fmla="*/ 125 h 209"/>
                <a:gd name="T50" fmla="*/ 209 w 209"/>
                <a:gd name="T51" fmla="*/ 105 h 209"/>
                <a:gd name="T52" fmla="*/ 209 w 209"/>
                <a:gd name="T53" fmla="*/ 88 h 209"/>
                <a:gd name="T54" fmla="*/ 205 w 209"/>
                <a:gd name="T55" fmla="*/ 72 h 209"/>
                <a:gd name="T56" fmla="*/ 104 w 209"/>
                <a:gd name="T57" fmla="*/ 197 h 209"/>
                <a:gd name="T58" fmla="*/ 68 w 209"/>
                <a:gd name="T59" fmla="*/ 189 h 209"/>
                <a:gd name="T60" fmla="*/ 39 w 209"/>
                <a:gd name="T61" fmla="*/ 170 h 209"/>
                <a:gd name="T62" fmla="*/ 20 w 209"/>
                <a:gd name="T63" fmla="*/ 141 h 209"/>
                <a:gd name="T64" fmla="*/ 12 w 209"/>
                <a:gd name="T65" fmla="*/ 105 h 209"/>
                <a:gd name="T66" fmla="*/ 13 w 209"/>
                <a:gd name="T67" fmla="*/ 86 h 209"/>
                <a:gd name="T68" fmla="*/ 27 w 209"/>
                <a:gd name="T69" fmla="*/ 53 h 209"/>
                <a:gd name="T70" fmla="*/ 53 w 209"/>
                <a:gd name="T71" fmla="*/ 28 h 209"/>
                <a:gd name="T72" fmla="*/ 85 w 209"/>
                <a:gd name="T73" fmla="*/ 14 h 209"/>
                <a:gd name="T74" fmla="*/ 104 w 209"/>
                <a:gd name="T75" fmla="*/ 12 h 209"/>
                <a:gd name="T76" fmla="*/ 130 w 209"/>
                <a:gd name="T77" fmla="*/ 16 h 209"/>
                <a:gd name="T78" fmla="*/ 152 w 209"/>
                <a:gd name="T79" fmla="*/ 26 h 209"/>
                <a:gd name="T80" fmla="*/ 171 w 209"/>
                <a:gd name="T81" fmla="*/ 40 h 209"/>
                <a:gd name="T82" fmla="*/ 185 w 209"/>
                <a:gd name="T83" fmla="*/ 58 h 209"/>
                <a:gd name="T84" fmla="*/ 84 w 209"/>
                <a:gd name="T85" fmla="*/ 70 h 209"/>
                <a:gd name="T86" fmla="*/ 80 w 209"/>
                <a:gd name="T87" fmla="*/ 67 h 209"/>
                <a:gd name="T88" fmla="*/ 72 w 209"/>
                <a:gd name="T89" fmla="*/ 67 h 209"/>
                <a:gd name="T90" fmla="*/ 67 w 209"/>
                <a:gd name="T91" fmla="*/ 70 h 209"/>
                <a:gd name="T92" fmla="*/ 63 w 209"/>
                <a:gd name="T93" fmla="*/ 77 h 209"/>
                <a:gd name="T94" fmla="*/ 67 w 209"/>
                <a:gd name="T95" fmla="*/ 86 h 209"/>
                <a:gd name="T96" fmla="*/ 130 w 209"/>
                <a:gd name="T97" fmla="*/ 149 h 209"/>
                <a:gd name="T98" fmla="*/ 195 w 209"/>
                <a:gd name="T99" fmla="*/ 82 h 209"/>
                <a:gd name="T100" fmla="*/ 197 w 209"/>
                <a:gd name="T101" fmla="*/ 95 h 209"/>
                <a:gd name="T102" fmla="*/ 197 w 209"/>
                <a:gd name="T103" fmla="*/ 105 h 209"/>
                <a:gd name="T104" fmla="*/ 190 w 209"/>
                <a:gd name="T105" fmla="*/ 141 h 209"/>
                <a:gd name="T106" fmla="*/ 169 w 209"/>
                <a:gd name="T107" fmla="*/ 170 h 209"/>
                <a:gd name="T108" fmla="*/ 140 w 209"/>
                <a:gd name="T109" fmla="*/ 189 h 209"/>
                <a:gd name="T110" fmla="*/ 104 w 209"/>
                <a:gd name="T111" fmla="*/ 197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09" h="209">
                  <a:moveTo>
                    <a:pt x="205" y="72"/>
                  </a:moveTo>
                  <a:lnTo>
                    <a:pt x="205" y="72"/>
                  </a:lnTo>
                  <a:lnTo>
                    <a:pt x="200" y="60"/>
                  </a:lnTo>
                  <a:lnTo>
                    <a:pt x="193" y="50"/>
                  </a:lnTo>
                  <a:lnTo>
                    <a:pt x="193" y="50"/>
                  </a:lnTo>
                  <a:lnTo>
                    <a:pt x="187" y="40"/>
                  </a:lnTo>
                  <a:lnTo>
                    <a:pt x="178" y="29"/>
                  </a:lnTo>
                  <a:lnTo>
                    <a:pt x="168" y="21"/>
                  </a:lnTo>
                  <a:lnTo>
                    <a:pt x="157" y="14"/>
                  </a:lnTo>
                  <a:lnTo>
                    <a:pt x="145" y="7"/>
                  </a:lnTo>
                  <a:lnTo>
                    <a:pt x="132" y="4"/>
                  </a:lnTo>
                  <a:lnTo>
                    <a:pt x="118" y="0"/>
                  </a:lnTo>
                  <a:lnTo>
                    <a:pt x="104" y="0"/>
                  </a:lnTo>
                  <a:lnTo>
                    <a:pt x="104" y="0"/>
                  </a:lnTo>
                  <a:lnTo>
                    <a:pt x="94" y="0"/>
                  </a:lnTo>
                  <a:lnTo>
                    <a:pt x="84" y="2"/>
                  </a:lnTo>
                  <a:lnTo>
                    <a:pt x="73" y="4"/>
                  </a:lnTo>
                  <a:lnTo>
                    <a:pt x="63" y="9"/>
                  </a:lnTo>
                  <a:lnTo>
                    <a:pt x="46" y="17"/>
                  </a:lnTo>
                  <a:lnTo>
                    <a:pt x="31" y="31"/>
                  </a:lnTo>
                  <a:lnTo>
                    <a:pt x="17" y="46"/>
                  </a:lnTo>
                  <a:lnTo>
                    <a:pt x="8" y="64"/>
                  </a:lnTo>
                  <a:lnTo>
                    <a:pt x="5" y="74"/>
                  </a:lnTo>
                  <a:lnTo>
                    <a:pt x="1" y="84"/>
                  </a:lnTo>
                  <a:lnTo>
                    <a:pt x="0" y="95"/>
                  </a:lnTo>
                  <a:lnTo>
                    <a:pt x="0" y="105"/>
                  </a:lnTo>
                  <a:lnTo>
                    <a:pt x="0" y="105"/>
                  </a:lnTo>
                  <a:lnTo>
                    <a:pt x="0" y="115"/>
                  </a:lnTo>
                  <a:lnTo>
                    <a:pt x="1" y="125"/>
                  </a:lnTo>
                  <a:lnTo>
                    <a:pt x="5" y="136"/>
                  </a:lnTo>
                  <a:lnTo>
                    <a:pt x="8" y="146"/>
                  </a:lnTo>
                  <a:lnTo>
                    <a:pt x="17" y="163"/>
                  </a:lnTo>
                  <a:lnTo>
                    <a:pt x="31" y="179"/>
                  </a:lnTo>
                  <a:lnTo>
                    <a:pt x="46" y="191"/>
                  </a:lnTo>
                  <a:lnTo>
                    <a:pt x="63" y="201"/>
                  </a:lnTo>
                  <a:lnTo>
                    <a:pt x="73" y="204"/>
                  </a:lnTo>
                  <a:lnTo>
                    <a:pt x="84" y="208"/>
                  </a:lnTo>
                  <a:lnTo>
                    <a:pt x="94" y="209"/>
                  </a:lnTo>
                  <a:lnTo>
                    <a:pt x="104" y="209"/>
                  </a:lnTo>
                  <a:lnTo>
                    <a:pt x="104" y="209"/>
                  </a:lnTo>
                  <a:lnTo>
                    <a:pt x="115" y="209"/>
                  </a:lnTo>
                  <a:lnTo>
                    <a:pt x="127" y="208"/>
                  </a:lnTo>
                  <a:lnTo>
                    <a:pt x="135" y="204"/>
                  </a:lnTo>
                  <a:lnTo>
                    <a:pt x="145" y="201"/>
                  </a:lnTo>
                  <a:lnTo>
                    <a:pt x="163" y="191"/>
                  </a:lnTo>
                  <a:lnTo>
                    <a:pt x="178" y="179"/>
                  </a:lnTo>
                  <a:lnTo>
                    <a:pt x="192" y="163"/>
                  </a:lnTo>
                  <a:lnTo>
                    <a:pt x="202" y="146"/>
                  </a:lnTo>
                  <a:lnTo>
                    <a:pt x="205" y="136"/>
                  </a:lnTo>
                  <a:lnTo>
                    <a:pt x="207" y="125"/>
                  </a:lnTo>
                  <a:lnTo>
                    <a:pt x="209" y="115"/>
                  </a:lnTo>
                  <a:lnTo>
                    <a:pt x="209" y="105"/>
                  </a:lnTo>
                  <a:lnTo>
                    <a:pt x="209" y="105"/>
                  </a:lnTo>
                  <a:lnTo>
                    <a:pt x="209" y="88"/>
                  </a:lnTo>
                  <a:lnTo>
                    <a:pt x="205" y="72"/>
                  </a:lnTo>
                  <a:lnTo>
                    <a:pt x="205" y="72"/>
                  </a:lnTo>
                  <a:close/>
                  <a:moveTo>
                    <a:pt x="104" y="197"/>
                  </a:moveTo>
                  <a:lnTo>
                    <a:pt x="104" y="197"/>
                  </a:lnTo>
                  <a:lnTo>
                    <a:pt x="85" y="196"/>
                  </a:lnTo>
                  <a:lnTo>
                    <a:pt x="68" y="189"/>
                  </a:lnTo>
                  <a:lnTo>
                    <a:pt x="53" y="180"/>
                  </a:lnTo>
                  <a:lnTo>
                    <a:pt x="39" y="170"/>
                  </a:lnTo>
                  <a:lnTo>
                    <a:pt x="27" y="156"/>
                  </a:lnTo>
                  <a:lnTo>
                    <a:pt x="20" y="141"/>
                  </a:lnTo>
                  <a:lnTo>
                    <a:pt x="13" y="124"/>
                  </a:lnTo>
                  <a:lnTo>
                    <a:pt x="12" y="105"/>
                  </a:lnTo>
                  <a:lnTo>
                    <a:pt x="12" y="105"/>
                  </a:lnTo>
                  <a:lnTo>
                    <a:pt x="13" y="86"/>
                  </a:lnTo>
                  <a:lnTo>
                    <a:pt x="20" y="69"/>
                  </a:lnTo>
                  <a:lnTo>
                    <a:pt x="27" y="53"/>
                  </a:lnTo>
                  <a:lnTo>
                    <a:pt x="39" y="40"/>
                  </a:lnTo>
                  <a:lnTo>
                    <a:pt x="53" y="28"/>
                  </a:lnTo>
                  <a:lnTo>
                    <a:pt x="68" y="19"/>
                  </a:lnTo>
                  <a:lnTo>
                    <a:pt x="85" y="14"/>
                  </a:lnTo>
                  <a:lnTo>
                    <a:pt x="104" y="12"/>
                  </a:lnTo>
                  <a:lnTo>
                    <a:pt x="104" y="12"/>
                  </a:lnTo>
                  <a:lnTo>
                    <a:pt x="118" y="14"/>
                  </a:lnTo>
                  <a:lnTo>
                    <a:pt x="130" y="16"/>
                  </a:lnTo>
                  <a:lnTo>
                    <a:pt x="140" y="19"/>
                  </a:lnTo>
                  <a:lnTo>
                    <a:pt x="152" y="26"/>
                  </a:lnTo>
                  <a:lnTo>
                    <a:pt x="163" y="33"/>
                  </a:lnTo>
                  <a:lnTo>
                    <a:pt x="171" y="40"/>
                  </a:lnTo>
                  <a:lnTo>
                    <a:pt x="178" y="48"/>
                  </a:lnTo>
                  <a:lnTo>
                    <a:pt x="185" y="58"/>
                  </a:lnTo>
                  <a:lnTo>
                    <a:pt x="130" y="117"/>
                  </a:lnTo>
                  <a:lnTo>
                    <a:pt x="84" y="70"/>
                  </a:lnTo>
                  <a:lnTo>
                    <a:pt x="84" y="70"/>
                  </a:lnTo>
                  <a:lnTo>
                    <a:pt x="80" y="67"/>
                  </a:lnTo>
                  <a:lnTo>
                    <a:pt x="75" y="67"/>
                  </a:lnTo>
                  <a:lnTo>
                    <a:pt x="72" y="67"/>
                  </a:lnTo>
                  <a:lnTo>
                    <a:pt x="67" y="70"/>
                  </a:lnTo>
                  <a:lnTo>
                    <a:pt x="67" y="70"/>
                  </a:lnTo>
                  <a:lnTo>
                    <a:pt x="65" y="74"/>
                  </a:lnTo>
                  <a:lnTo>
                    <a:pt x="63" y="77"/>
                  </a:lnTo>
                  <a:lnTo>
                    <a:pt x="65" y="82"/>
                  </a:lnTo>
                  <a:lnTo>
                    <a:pt x="67" y="86"/>
                  </a:lnTo>
                  <a:lnTo>
                    <a:pt x="113" y="132"/>
                  </a:lnTo>
                  <a:lnTo>
                    <a:pt x="130" y="149"/>
                  </a:lnTo>
                  <a:lnTo>
                    <a:pt x="147" y="132"/>
                  </a:lnTo>
                  <a:lnTo>
                    <a:pt x="195" y="82"/>
                  </a:lnTo>
                  <a:lnTo>
                    <a:pt x="195" y="82"/>
                  </a:lnTo>
                  <a:lnTo>
                    <a:pt x="197" y="95"/>
                  </a:lnTo>
                  <a:lnTo>
                    <a:pt x="197" y="105"/>
                  </a:lnTo>
                  <a:lnTo>
                    <a:pt x="197" y="105"/>
                  </a:lnTo>
                  <a:lnTo>
                    <a:pt x="195" y="124"/>
                  </a:lnTo>
                  <a:lnTo>
                    <a:pt x="190" y="141"/>
                  </a:lnTo>
                  <a:lnTo>
                    <a:pt x="181" y="156"/>
                  </a:lnTo>
                  <a:lnTo>
                    <a:pt x="169" y="170"/>
                  </a:lnTo>
                  <a:lnTo>
                    <a:pt x="156" y="180"/>
                  </a:lnTo>
                  <a:lnTo>
                    <a:pt x="140" y="189"/>
                  </a:lnTo>
                  <a:lnTo>
                    <a:pt x="123" y="196"/>
                  </a:lnTo>
                  <a:lnTo>
                    <a:pt x="104" y="197"/>
                  </a:lnTo>
                  <a:lnTo>
                    <a:pt x="104" y="197"/>
                  </a:lnTo>
                  <a:close/>
                </a:path>
              </a:pathLst>
            </a:custGeom>
            <a:solidFill>
              <a:srgbClr val="B2D3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31" name="Freeform 36">
              <a:extLst>
                <a:ext uri="{FF2B5EF4-FFF2-40B4-BE49-F238E27FC236}">
                  <a16:creationId xmlns:a16="http://schemas.microsoft.com/office/drawing/2014/main" id="{40DCEE12-678A-46A3-B9E8-0EBFECAC972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54858" y="2071688"/>
              <a:ext cx="209550" cy="144461"/>
            </a:xfrm>
            <a:custGeom>
              <a:avLst/>
              <a:gdLst>
                <a:gd name="T0" fmla="*/ 132 w 132"/>
                <a:gd name="T1" fmla="*/ 24 h 91"/>
                <a:gd name="T2" fmla="*/ 84 w 132"/>
                <a:gd name="T3" fmla="*/ 74 h 91"/>
                <a:gd name="T4" fmla="*/ 67 w 132"/>
                <a:gd name="T5" fmla="*/ 91 h 91"/>
                <a:gd name="T6" fmla="*/ 50 w 132"/>
                <a:gd name="T7" fmla="*/ 74 h 91"/>
                <a:gd name="T8" fmla="*/ 4 w 132"/>
                <a:gd name="T9" fmla="*/ 28 h 91"/>
                <a:gd name="T10" fmla="*/ 4 w 132"/>
                <a:gd name="T11" fmla="*/ 28 h 91"/>
                <a:gd name="T12" fmla="*/ 2 w 132"/>
                <a:gd name="T13" fmla="*/ 24 h 91"/>
                <a:gd name="T14" fmla="*/ 0 w 132"/>
                <a:gd name="T15" fmla="*/ 19 h 91"/>
                <a:gd name="T16" fmla="*/ 2 w 132"/>
                <a:gd name="T17" fmla="*/ 16 h 91"/>
                <a:gd name="T18" fmla="*/ 4 w 132"/>
                <a:gd name="T19" fmla="*/ 12 h 91"/>
                <a:gd name="T20" fmla="*/ 4 w 132"/>
                <a:gd name="T21" fmla="*/ 12 h 91"/>
                <a:gd name="T22" fmla="*/ 9 w 132"/>
                <a:gd name="T23" fmla="*/ 9 h 91"/>
                <a:gd name="T24" fmla="*/ 12 w 132"/>
                <a:gd name="T25" fmla="*/ 9 h 91"/>
                <a:gd name="T26" fmla="*/ 17 w 132"/>
                <a:gd name="T27" fmla="*/ 9 h 91"/>
                <a:gd name="T28" fmla="*/ 21 w 132"/>
                <a:gd name="T29" fmla="*/ 12 h 91"/>
                <a:gd name="T30" fmla="*/ 67 w 132"/>
                <a:gd name="T31" fmla="*/ 59 h 91"/>
                <a:gd name="T32" fmla="*/ 122 w 132"/>
                <a:gd name="T33" fmla="*/ 0 h 91"/>
                <a:gd name="T34" fmla="*/ 122 w 132"/>
                <a:gd name="T35" fmla="*/ 0 h 91"/>
                <a:gd name="T36" fmla="*/ 127 w 132"/>
                <a:gd name="T37" fmla="*/ 12 h 91"/>
                <a:gd name="T38" fmla="*/ 132 w 132"/>
                <a:gd name="T39" fmla="*/ 24 h 91"/>
                <a:gd name="T40" fmla="*/ 132 w 132"/>
                <a:gd name="T41" fmla="*/ 24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32" h="91">
                  <a:moveTo>
                    <a:pt x="132" y="24"/>
                  </a:moveTo>
                  <a:lnTo>
                    <a:pt x="84" y="74"/>
                  </a:lnTo>
                  <a:lnTo>
                    <a:pt x="67" y="91"/>
                  </a:lnTo>
                  <a:lnTo>
                    <a:pt x="50" y="74"/>
                  </a:lnTo>
                  <a:lnTo>
                    <a:pt x="4" y="28"/>
                  </a:lnTo>
                  <a:lnTo>
                    <a:pt x="4" y="28"/>
                  </a:lnTo>
                  <a:lnTo>
                    <a:pt x="2" y="24"/>
                  </a:lnTo>
                  <a:lnTo>
                    <a:pt x="0" y="19"/>
                  </a:lnTo>
                  <a:lnTo>
                    <a:pt x="2" y="16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9" y="9"/>
                  </a:lnTo>
                  <a:lnTo>
                    <a:pt x="12" y="9"/>
                  </a:lnTo>
                  <a:lnTo>
                    <a:pt x="17" y="9"/>
                  </a:lnTo>
                  <a:lnTo>
                    <a:pt x="21" y="12"/>
                  </a:lnTo>
                  <a:lnTo>
                    <a:pt x="67" y="59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7" y="12"/>
                  </a:lnTo>
                  <a:lnTo>
                    <a:pt x="132" y="24"/>
                  </a:lnTo>
                  <a:lnTo>
                    <a:pt x="132" y="2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32" name="Freeform 37">
              <a:extLst>
                <a:ext uri="{FF2B5EF4-FFF2-40B4-BE49-F238E27FC236}">
                  <a16:creationId xmlns:a16="http://schemas.microsoft.com/office/drawing/2014/main" id="{20E7BE13-DD36-4ECA-893C-E4E3E780385A}"/>
                </a:ext>
              </a:extLst>
            </p:cNvPr>
            <p:cNvSpPr>
              <a:spLocks/>
            </p:cNvSpPr>
            <p:nvPr/>
          </p:nvSpPr>
          <p:spPr bwMode="auto">
            <a:xfrm>
              <a:off x="7154858" y="1979612"/>
              <a:ext cx="307975" cy="236537"/>
            </a:xfrm>
            <a:custGeom>
              <a:avLst/>
              <a:gdLst>
                <a:gd name="T0" fmla="*/ 190 w 194"/>
                <a:gd name="T1" fmla="*/ 21 h 149"/>
                <a:gd name="T2" fmla="*/ 142 w 194"/>
                <a:gd name="T3" fmla="*/ 72 h 149"/>
                <a:gd name="T4" fmla="*/ 132 w 194"/>
                <a:gd name="T5" fmla="*/ 82 h 149"/>
                <a:gd name="T6" fmla="*/ 84 w 194"/>
                <a:gd name="T7" fmla="*/ 132 h 149"/>
                <a:gd name="T8" fmla="*/ 67 w 194"/>
                <a:gd name="T9" fmla="*/ 149 h 149"/>
                <a:gd name="T10" fmla="*/ 50 w 194"/>
                <a:gd name="T11" fmla="*/ 132 h 149"/>
                <a:gd name="T12" fmla="*/ 4 w 194"/>
                <a:gd name="T13" fmla="*/ 86 h 149"/>
                <a:gd name="T14" fmla="*/ 4 w 194"/>
                <a:gd name="T15" fmla="*/ 86 h 149"/>
                <a:gd name="T16" fmla="*/ 2 w 194"/>
                <a:gd name="T17" fmla="*/ 82 h 149"/>
                <a:gd name="T18" fmla="*/ 0 w 194"/>
                <a:gd name="T19" fmla="*/ 77 h 149"/>
                <a:gd name="T20" fmla="*/ 2 w 194"/>
                <a:gd name="T21" fmla="*/ 74 h 149"/>
                <a:gd name="T22" fmla="*/ 4 w 194"/>
                <a:gd name="T23" fmla="*/ 70 h 149"/>
                <a:gd name="T24" fmla="*/ 4 w 194"/>
                <a:gd name="T25" fmla="*/ 70 h 149"/>
                <a:gd name="T26" fmla="*/ 9 w 194"/>
                <a:gd name="T27" fmla="*/ 67 h 149"/>
                <a:gd name="T28" fmla="*/ 12 w 194"/>
                <a:gd name="T29" fmla="*/ 67 h 149"/>
                <a:gd name="T30" fmla="*/ 17 w 194"/>
                <a:gd name="T31" fmla="*/ 67 h 149"/>
                <a:gd name="T32" fmla="*/ 21 w 194"/>
                <a:gd name="T33" fmla="*/ 70 h 149"/>
                <a:gd name="T34" fmla="*/ 67 w 194"/>
                <a:gd name="T35" fmla="*/ 117 h 149"/>
                <a:gd name="T36" fmla="*/ 122 w 194"/>
                <a:gd name="T37" fmla="*/ 58 h 149"/>
                <a:gd name="T38" fmla="*/ 130 w 194"/>
                <a:gd name="T39" fmla="*/ 50 h 149"/>
                <a:gd name="T40" fmla="*/ 175 w 194"/>
                <a:gd name="T41" fmla="*/ 4 h 149"/>
                <a:gd name="T42" fmla="*/ 175 w 194"/>
                <a:gd name="T43" fmla="*/ 4 h 149"/>
                <a:gd name="T44" fmla="*/ 178 w 194"/>
                <a:gd name="T45" fmla="*/ 2 h 149"/>
                <a:gd name="T46" fmla="*/ 184 w 194"/>
                <a:gd name="T47" fmla="*/ 0 h 149"/>
                <a:gd name="T48" fmla="*/ 187 w 194"/>
                <a:gd name="T49" fmla="*/ 2 h 149"/>
                <a:gd name="T50" fmla="*/ 190 w 194"/>
                <a:gd name="T51" fmla="*/ 4 h 149"/>
                <a:gd name="T52" fmla="*/ 190 w 194"/>
                <a:gd name="T53" fmla="*/ 4 h 149"/>
                <a:gd name="T54" fmla="*/ 194 w 194"/>
                <a:gd name="T55" fmla="*/ 9 h 149"/>
                <a:gd name="T56" fmla="*/ 194 w 194"/>
                <a:gd name="T57" fmla="*/ 12 h 149"/>
                <a:gd name="T58" fmla="*/ 194 w 194"/>
                <a:gd name="T59" fmla="*/ 17 h 149"/>
                <a:gd name="T60" fmla="*/ 190 w 194"/>
                <a:gd name="T61" fmla="*/ 21 h 149"/>
                <a:gd name="T62" fmla="*/ 190 w 194"/>
                <a:gd name="T63" fmla="*/ 21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94" h="149">
                  <a:moveTo>
                    <a:pt x="190" y="21"/>
                  </a:moveTo>
                  <a:lnTo>
                    <a:pt x="142" y="72"/>
                  </a:lnTo>
                  <a:lnTo>
                    <a:pt x="132" y="82"/>
                  </a:lnTo>
                  <a:lnTo>
                    <a:pt x="84" y="132"/>
                  </a:lnTo>
                  <a:lnTo>
                    <a:pt x="67" y="149"/>
                  </a:lnTo>
                  <a:lnTo>
                    <a:pt x="50" y="132"/>
                  </a:lnTo>
                  <a:lnTo>
                    <a:pt x="4" y="86"/>
                  </a:lnTo>
                  <a:lnTo>
                    <a:pt x="4" y="86"/>
                  </a:lnTo>
                  <a:lnTo>
                    <a:pt x="2" y="82"/>
                  </a:lnTo>
                  <a:lnTo>
                    <a:pt x="0" y="77"/>
                  </a:lnTo>
                  <a:lnTo>
                    <a:pt x="2" y="74"/>
                  </a:lnTo>
                  <a:lnTo>
                    <a:pt x="4" y="70"/>
                  </a:lnTo>
                  <a:lnTo>
                    <a:pt x="4" y="70"/>
                  </a:lnTo>
                  <a:lnTo>
                    <a:pt x="9" y="67"/>
                  </a:lnTo>
                  <a:lnTo>
                    <a:pt x="12" y="67"/>
                  </a:lnTo>
                  <a:lnTo>
                    <a:pt x="17" y="67"/>
                  </a:lnTo>
                  <a:lnTo>
                    <a:pt x="21" y="70"/>
                  </a:lnTo>
                  <a:lnTo>
                    <a:pt x="67" y="117"/>
                  </a:lnTo>
                  <a:lnTo>
                    <a:pt x="122" y="58"/>
                  </a:lnTo>
                  <a:lnTo>
                    <a:pt x="130" y="50"/>
                  </a:lnTo>
                  <a:lnTo>
                    <a:pt x="175" y="4"/>
                  </a:lnTo>
                  <a:lnTo>
                    <a:pt x="175" y="4"/>
                  </a:lnTo>
                  <a:lnTo>
                    <a:pt x="178" y="2"/>
                  </a:lnTo>
                  <a:lnTo>
                    <a:pt x="184" y="0"/>
                  </a:lnTo>
                  <a:lnTo>
                    <a:pt x="187" y="2"/>
                  </a:lnTo>
                  <a:lnTo>
                    <a:pt x="190" y="4"/>
                  </a:lnTo>
                  <a:lnTo>
                    <a:pt x="190" y="4"/>
                  </a:lnTo>
                  <a:lnTo>
                    <a:pt x="194" y="9"/>
                  </a:lnTo>
                  <a:lnTo>
                    <a:pt x="194" y="12"/>
                  </a:lnTo>
                  <a:lnTo>
                    <a:pt x="194" y="17"/>
                  </a:lnTo>
                  <a:lnTo>
                    <a:pt x="190" y="21"/>
                  </a:lnTo>
                  <a:lnTo>
                    <a:pt x="190" y="21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33" name="Freeform 45">
              <a:extLst>
                <a:ext uri="{FF2B5EF4-FFF2-40B4-BE49-F238E27FC236}">
                  <a16:creationId xmlns:a16="http://schemas.microsoft.com/office/drawing/2014/main" id="{947CFA9F-3C91-49A6-9036-F5EBC7EB0E6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32625" y="1073150"/>
              <a:ext cx="388936" cy="765175"/>
            </a:xfrm>
            <a:custGeom>
              <a:avLst/>
              <a:gdLst>
                <a:gd name="T0" fmla="*/ 122 w 245"/>
                <a:gd name="T1" fmla="*/ 84 h 482"/>
                <a:gd name="T2" fmla="*/ 65 w 245"/>
                <a:gd name="T3" fmla="*/ 34 h 482"/>
                <a:gd name="T4" fmla="*/ 158 w 245"/>
                <a:gd name="T5" fmla="*/ 465 h 482"/>
                <a:gd name="T6" fmla="*/ 175 w 245"/>
                <a:gd name="T7" fmla="*/ 455 h 482"/>
                <a:gd name="T8" fmla="*/ 202 w 245"/>
                <a:gd name="T9" fmla="*/ 446 h 482"/>
                <a:gd name="T10" fmla="*/ 218 w 245"/>
                <a:gd name="T11" fmla="*/ 446 h 482"/>
                <a:gd name="T12" fmla="*/ 226 w 245"/>
                <a:gd name="T13" fmla="*/ 449 h 482"/>
                <a:gd name="T14" fmla="*/ 237 w 245"/>
                <a:gd name="T15" fmla="*/ 451 h 482"/>
                <a:gd name="T16" fmla="*/ 243 w 245"/>
                <a:gd name="T17" fmla="*/ 446 h 482"/>
                <a:gd name="T18" fmla="*/ 245 w 245"/>
                <a:gd name="T19" fmla="*/ 439 h 482"/>
                <a:gd name="T20" fmla="*/ 243 w 245"/>
                <a:gd name="T21" fmla="*/ 432 h 482"/>
                <a:gd name="T22" fmla="*/ 240 w 245"/>
                <a:gd name="T23" fmla="*/ 427 h 482"/>
                <a:gd name="T24" fmla="*/ 214 w 245"/>
                <a:gd name="T25" fmla="*/ 420 h 482"/>
                <a:gd name="T26" fmla="*/ 189 w 245"/>
                <a:gd name="T27" fmla="*/ 422 h 482"/>
                <a:gd name="T28" fmla="*/ 166 w 245"/>
                <a:gd name="T29" fmla="*/ 431 h 482"/>
                <a:gd name="T30" fmla="*/ 144 w 245"/>
                <a:gd name="T31" fmla="*/ 443 h 482"/>
                <a:gd name="T32" fmla="*/ 120 w 245"/>
                <a:gd name="T33" fmla="*/ 453 h 482"/>
                <a:gd name="T34" fmla="*/ 115 w 245"/>
                <a:gd name="T35" fmla="*/ 451 h 482"/>
                <a:gd name="T36" fmla="*/ 108 w 245"/>
                <a:gd name="T37" fmla="*/ 446 h 482"/>
                <a:gd name="T38" fmla="*/ 106 w 245"/>
                <a:gd name="T39" fmla="*/ 415 h 482"/>
                <a:gd name="T40" fmla="*/ 130 w 245"/>
                <a:gd name="T41" fmla="*/ 244 h 482"/>
                <a:gd name="T42" fmla="*/ 149 w 245"/>
                <a:gd name="T43" fmla="*/ 230 h 482"/>
                <a:gd name="T44" fmla="*/ 154 w 245"/>
                <a:gd name="T45" fmla="*/ 230 h 482"/>
                <a:gd name="T46" fmla="*/ 165 w 245"/>
                <a:gd name="T47" fmla="*/ 225 h 482"/>
                <a:gd name="T48" fmla="*/ 173 w 245"/>
                <a:gd name="T49" fmla="*/ 218 h 482"/>
                <a:gd name="T50" fmla="*/ 177 w 245"/>
                <a:gd name="T51" fmla="*/ 208 h 482"/>
                <a:gd name="T52" fmla="*/ 187 w 245"/>
                <a:gd name="T53" fmla="*/ 58 h 482"/>
                <a:gd name="T54" fmla="*/ 185 w 245"/>
                <a:gd name="T55" fmla="*/ 50 h 482"/>
                <a:gd name="T56" fmla="*/ 177 w 245"/>
                <a:gd name="T57" fmla="*/ 36 h 482"/>
                <a:gd name="T58" fmla="*/ 170 w 245"/>
                <a:gd name="T59" fmla="*/ 33 h 482"/>
                <a:gd name="T60" fmla="*/ 149 w 245"/>
                <a:gd name="T61" fmla="*/ 0 h 482"/>
                <a:gd name="T62" fmla="*/ 38 w 245"/>
                <a:gd name="T63" fmla="*/ 113 h 482"/>
                <a:gd name="T64" fmla="*/ 17 w 245"/>
                <a:gd name="T65" fmla="*/ 0 h 482"/>
                <a:gd name="T66" fmla="*/ 17 w 245"/>
                <a:gd name="T67" fmla="*/ 33 h 482"/>
                <a:gd name="T68" fmla="*/ 10 w 245"/>
                <a:gd name="T69" fmla="*/ 36 h 482"/>
                <a:gd name="T70" fmla="*/ 2 w 245"/>
                <a:gd name="T71" fmla="*/ 50 h 482"/>
                <a:gd name="T72" fmla="*/ 10 w 245"/>
                <a:gd name="T73" fmla="*/ 203 h 482"/>
                <a:gd name="T74" fmla="*/ 10 w 245"/>
                <a:gd name="T75" fmla="*/ 208 h 482"/>
                <a:gd name="T76" fmla="*/ 15 w 245"/>
                <a:gd name="T77" fmla="*/ 218 h 482"/>
                <a:gd name="T78" fmla="*/ 22 w 245"/>
                <a:gd name="T79" fmla="*/ 225 h 482"/>
                <a:gd name="T80" fmla="*/ 33 w 245"/>
                <a:gd name="T81" fmla="*/ 230 h 482"/>
                <a:gd name="T82" fmla="*/ 57 w 245"/>
                <a:gd name="T83" fmla="*/ 230 h 482"/>
                <a:gd name="T84" fmla="*/ 81 w 245"/>
                <a:gd name="T85" fmla="*/ 242 h 482"/>
                <a:gd name="T86" fmla="*/ 81 w 245"/>
                <a:gd name="T87" fmla="*/ 391 h 482"/>
                <a:gd name="T88" fmla="*/ 84 w 245"/>
                <a:gd name="T89" fmla="*/ 449 h 482"/>
                <a:gd name="T90" fmla="*/ 87 w 245"/>
                <a:gd name="T91" fmla="*/ 467 h 482"/>
                <a:gd name="T92" fmla="*/ 99 w 245"/>
                <a:gd name="T93" fmla="*/ 479 h 482"/>
                <a:gd name="T94" fmla="*/ 106 w 245"/>
                <a:gd name="T95" fmla="*/ 480 h 482"/>
                <a:gd name="T96" fmla="*/ 120 w 245"/>
                <a:gd name="T97" fmla="*/ 480 h 482"/>
                <a:gd name="T98" fmla="*/ 142 w 245"/>
                <a:gd name="T99" fmla="*/ 473 h 482"/>
                <a:gd name="T100" fmla="*/ 158 w 245"/>
                <a:gd name="T101" fmla="*/ 465 h 482"/>
                <a:gd name="T102" fmla="*/ 122 w 245"/>
                <a:gd name="T103" fmla="*/ 84 h 482"/>
                <a:gd name="T104" fmla="*/ 65 w 245"/>
                <a:gd name="T105" fmla="*/ 34 h 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45" h="482">
                  <a:moveTo>
                    <a:pt x="65" y="84"/>
                  </a:moveTo>
                  <a:lnTo>
                    <a:pt x="122" y="84"/>
                  </a:lnTo>
                  <a:lnTo>
                    <a:pt x="122" y="34"/>
                  </a:lnTo>
                  <a:lnTo>
                    <a:pt x="65" y="34"/>
                  </a:lnTo>
                  <a:lnTo>
                    <a:pt x="65" y="84"/>
                  </a:lnTo>
                  <a:close/>
                  <a:moveTo>
                    <a:pt x="158" y="465"/>
                  </a:moveTo>
                  <a:lnTo>
                    <a:pt x="158" y="465"/>
                  </a:lnTo>
                  <a:lnTo>
                    <a:pt x="175" y="455"/>
                  </a:lnTo>
                  <a:lnTo>
                    <a:pt x="192" y="448"/>
                  </a:lnTo>
                  <a:lnTo>
                    <a:pt x="202" y="446"/>
                  </a:lnTo>
                  <a:lnTo>
                    <a:pt x="211" y="446"/>
                  </a:lnTo>
                  <a:lnTo>
                    <a:pt x="218" y="446"/>
                  </a:lnTo>
                  <a:lnTo>
                    <a:pt x="226" y="449"/>
                  </a:lnTo>
                  <a:lnTo>
                    <a:pt x="226" y="449"/>
                  </a:lnTo>
                  <a:lnTo>
                    <a:pt x="231" y="451"/>
                  </a:lnTo>
                  <a:lnTo>
                    <a:pt x="237" y="451"/>
                  </a:lnTo>
                  <a:lnTo>
                    <a:pt x="240" y="449"/>
                  </a:lnTo>
                  <a:lnTo>
                    <a:pt x="243" y="446"/>
                  </a:lnTo>
                  <a:lnTo>
                    <a:pt x="243" y="446"/>
                  </a:lnTo>
                  <a:lnTo>
                    <a:pt x="245" y="439"/>
                  </a:lnTo>
                  <a:lnTo>
                    <a:pt x="245" y="439"/>
                  </a:lnTo>
                  <a:lnTo>
                    <a:pt x="243" y="432"/>
                  </a:lnTo>
                  <a:lnTo>
                    <a:pt x="240" y="427"/>
                  </a:lnTo>
                  <a:lnTo>
                    <a:pt x="240" y="427"/>
                  </a:lnTo>
                  <a:lnTo>
                    <a:pt x="226" y="422"/>
                  </a:lnTo>
                  <a:lnTo>
                    <a:pt x="214" y="420"/>
                  </a:lnTo>
                  <a:lnTo>
                    <a:pt x="201" y="420"/>
                  </a:lnTo>
                  <a:lnTo>
                    <a:pt x="189" y="422"/>
                  </a:lnTo>
                  <a:lnTo>
                    <a:pt x="177" y="425"/>
                  </a:lnTo>
                  <a:lnTo>
                    <a:pt x="166" y="431"/>
                  </a:lnTo>
                  <a:lnTo>
                    <a:pt x="144" y="443"/>
                  </a:lnTo>
                  <a:lnTo>
                    <a:pt x="144" y="443"/>
                  </a:lnTo>
                  <a:lnTo>
                    <a:pt x="127" y="449"/>
                  </a:lnTo>
                  <a:lnTo>
                    <a:pt x="120" y="453"/>
                  </a:lnTo>
                  <a:lnTo>
                    <a:pt x="115" y="451"/>
                  </a:lnTo>
                  <a:lnTo>
                    <a:pt x="115" y="451"/>
                  </a:lnTo>
                  <a:lnTo>
                    <a:pt x="111" y="449"/>
                  </a:lnTo>
                  <a:lnTo>
                    <a:pt x="108" y="446"/>
                  </a:lnTo>
                  <a:lnTo>
                    <a:pt x="106" y="434"/>
                  </a:lnTo>
                  <a:lnTo>
                    <a:pt x="106" y="415"/>
                  </a:lnTo>
                  <a:lnTo>
                    <a:pt x="106" y="244"/>
                  </a:lnTo>
                  <a:lnTo>
                    <a:pt x="130" y="244"/>
                  </a:lnTo>
                  <a:lnTo>
                    <a:pt x="130" y="230"/>
                  </a:lnTo>
                  <a:lnTo>
                    <a:pt x="149" y="230"/>
                  </a:lnTo>
                  <a:lnTo>
                    <a:pt x="149" y="230"/>
                  </a:lnTo>
                  <a:lnTo>
                    <a:pt x="154" y="230"/>
                  </a:lnTo>
                  <a:lnTo>
                    <a:pt x="159" y="228"/>
                  </a:lnTo>
                  <a:lnTo>
                    <a:pt x="165" y="225"/>
                  </a:lnTo>
                  <a:lnTo>
                    <a:pt x="170" y="221"/>
                  </a:lnTo>
                  <a:lnTo>
                    <a:pt x="173" y="218"/>
                  </a:lnTo>
                  <a:lnTo>
                    <a:pt x="175" y="213"/>
                  </a:lnTo>
                  <a:lnTo>
                    <a:pt x="177" y="208"/>
                  </a:lnTo>
                  <a:lnTo>
                    <a:pt x="177" y="203"/>
                  </a:lnTo>
                  <a:lnTo>
                    <a:pt x="187" y="58"/>
                  </a:lnTo>
                  <a:lnTo>
                    <a:pt x="187" y="58"/>
                  </a:lnTo>
                  <a:lnTo>
                    <a:pt x="185" y="50"/>
                  </a:lnTo>
                  <a:lnTo>
                    <a:pt x="182" y="43"/>
                  </a:lnTo>
                  <a:lnTo>
                    <a:pt x="177" y="36"/>
                  </a:lnTo>
                  <a:lnTo>
                    <a:pt x="170" y="33"/>
                  </a:lnTo>
                  <a:lnTo>
                    <a:pt x="170" y="33"/>
                  </a:lnTo>
                  <a:lnTo>
                    <a:pt x="170" y="0"/>
                  </a:lnTo>
                  <a:lnTo>
                    <a:pt x="149" y="0"/>
                  </a:lnTo>
                  <a:lnTo>
                    <a:pt x="149" y="113"/>
                  </a:lnTo>
                  <a:lnTo>
                    <a:pt x="38" y="113"/>
                  </a:lnTo>
                  <a:lnTo>
                    <a:pt x="38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33"/>
                  </a:lnTo>
                  <a:lnTo>
                    <a:pt x="17" y="33"/>
                  </a:lnTo>
                  <a:lnTo>
                    <a:pt x="10" y="36"/>
                  </a:lnTo>
                  <a:lnTo>
                    <a:pt x="5" y="43"/>
                  </a:lnTo>
                  <a:lnTo>
                    <a:pt x="2" y="50"/>
                  </a:lnTo>
                  <a:lnTo>
                    <a:pt x="0" y="58"/>
                  </a:lnTo>
                  <a:lnTo>
                    <a:pt x="10" y="203"/>
                  </a:lnTo>
                  <a:lnTo>
                    <a:pt x="10" y="203"/>
                  </a:lnTo>
                  <a:lnTo>
                    <a:pt x="10" y="208"/>
                  </a:lnTo>
                  <a:lnTo>
                    <a:pt x="12" y="213"/>
                  </a:lnTo>
                  <a:lnTo>
                    <a:pt x="15" y="218"/>
                  </a:lnTo>
                  <a:lnTo>
                    <a:pt x="19" y="221"/>
                  </a:lnTo>
                  <a:lnTo>
                    <a:pt x="22" y="225"/>
                  </a:lnTo>
                  <a:lnTo>
                    <a:pt x="27" y="228"/>
                  </a:lnTo>
                  <a:lnTo>
                    <a:pt x="33" y="230"/>
                  </a:lnTo>
                  <a:lnTo>
                    <a:pt x="38" y="230"/>
                  </a:lnTo>
                  <a:lnTo>
                    <a:pt x="57" y="230"/>
                  </a:lnTo>
                  <a:lnTo>
                    <a:pt x="57" y="244"/>
                  </a:lnTo>
                  <a:lnTo>
                    <a:pt x="81" y="242"/>
                  </a:lnTo>
                  <a:lnTo>
                    <a:pt x="81" y="391"/>
                  </a:lnTo>
                  <a:lnTo>
                    <a:pt x="81" y="391"/>
                  </a:lnTo>
                  <a:lnTo>
                    <a:pt x="82" y="436"/>
                  </a:lnTo>
                  <a:lnTo>
                    <a:pt x="84" y="449"/>
                  </a:lnTo>
                  <a:lnTo>
                    <a:pt x="86" y="460"/>
                  </a:lnTo>
                  <a:lnTo>
                    <a:pt x="87" y="467"/>
                  </a:lnTo>
                  <a:lnTo>
                    <a:pt x="91" y="472"/>
                  </a:lnTo>
                  <a:lnTo>
                    <a:pt x="99" y="479"/>
                  </a:lnTo>
                  <a:lnTo>
                    <a:pt x="99" y="479"/>
                  </a:lnTo>
                  <a:lnTo>
                    <a:pt x="106" y="480"/>
                  </a:lnTo>
                  <a:lnTo>
                    <a:pt x="113" y="482"/>
                  </a:lnTo>
                  <a:lnTo>
                    <a:pt x="120" y="480"/>
                  </a:lnTo>
                  <a:lnTo>
                    <a:pt x="127" y="479"/>
                  </a:lnTo>
                  <a:lnTo>
                    <a:pt x="142" y="473"/>
                  </a:lnTo>
                  <a:lnTo>
                    <a:pt x="158" y="465"/>
                  </a:lnTo>
                  <a:lnTo>
                    <a:pt x="158" y="465"/>
                  </a:lnTo>
                  <a:close/>
                  <a:moveTo>
                    <a:pt x="65" y="84"/>
                  </a:moveTo>
                  <a:lnTo>
                    <a:pt x="122" y="84"/>
                  </a:lnTo>
                  <a:lnTo>
                    <a:pt x="122" y="34"/>
                  </a:lnTo>
                  <a:lnTo>
                    <a:pt x="65" y="34"/>
                  </a:lnTo>
                  <a:lnTo>
                    <a:pt x="65" y="84"/>
                  </a:lnTo>
                  <a:close/>
                </a:path>
              </a:pathLst>
            </a:custGeom>
            <a:solidFill>
              <a:srgbClr val="B2D3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603020202020204" pitchFamily="34" charset="0"/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BC4828F-CFC4-414E-A1D0-BB48EC731B1F}"/>
              </a:ext>
            </a:extLst>
          </p:cNvPr>
          <p:cNvGrpSpPr/>
          <p:nvPr/>
        </p:nvGrpSpPr>
        <p:grpSpPr>
          <a:xfrm>
            <a:off x="5543846" y="1658993"/>
            <a:ext cx="303688" cy="804425"/>
            <a:chOff x="8123238" y="1054100"/>
            <a:chExt cx="474659" cy="1257300"/>
          </a:xfrm>
        </p:grpSpPr>
        <p:sp>
          <p:nvSpPr>
            <p:cNvPr id="35" name="Freeform 41">
              <a:extLst>
                <a:ext uri="{FF2B5EF4-FFF2-40B4-BE49-F238E27FC236}">
                  <a16:creationId xmlns:a16="http://schemas.microsoft.com/office/drawing/2014/main" id="{99206D76-25B8-4ACF-A0FA-73A0D370954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86739" y="1979614"/>
              <a:ext cx="331787" cy="331786"/>
            </a:xfrm>
            <a:custGeom>
              <a:avLst/>
              <a:gdLst>
                <a:gd name="T0" fmla="*/ 206 w 209"/>
                <a:gd name="T1" fmla="*/ 72 h 209"/>
                <a:gd name="T2" fmla="*/ 194 w 209"/>
                <a:gd name="T3" fmla="*/ 50 h 209"/>
                <a:gd name="T4" fmla="*/ 187 w 209"/>
                <a:gd name="T5" fmla="*/ 40 h 209"/>
                <a:gd name="T6" fmla="*/ 168 w 209"/>
                <a:gd name="T7" fmla="*/ 21 h 209"/>
                <a:gd name="T8" fmla="*/ 146 w 209"/>
                <a:gd name="T9" fmla="*/ 7 h 209"/>
                <a:gd name="T10" fmla="*/ 118 w 209"/>
                <a:gd name="T11" fmla="*/ 0 h 209"/>
                <a:gd name="T12" fmla="*/ 104 w 209"/>
                <a:gd name="T13" fmla="*/ 0 h 209"/>
                <a:gd name="T14" fmla="*/ 84 w 209"/>
                <a:gd name="T15" fmla="*/ 2 h 209"/>
                <a:gd name="T16" fmla="*/ 63 w 209"/>
                <a:gd name="T17" fmla="*/ 9 h 209"/>
                <a:gd name="T18" fmla="*/ 31 w 209"/>
                <a:gd name="T19" fmla="*/ 31 h 209"/>
                <a:gd name="T20" fmla="*/ 8 w 209"/>
                <a:gd name="T21" fmla="*/ 64 h 209"/>
                <a:gd name="T22" fmla="*/ 2 w 209"/>
                <a:gd name="T23" fmla="*/ 84 h 209"/>
                <a:gd name="T24" fmla="*/ 0 w 209"/>
                <a:gd name="T25" fmla="*/ 105 h 209"/>
                <a:gd name="T26" fmla="*/ 0 w 209"/>
                <a:gd name="T27" fmla="*/ 115 h 209"/>
                <a:gd name="T28" fmla="*/ 5 w 209"/>
                <a:gd name="T29" fmla="*/ 136 h 209"/>
                <a:gd name="T30" fmla="*/ 19 w 209"/>
                <a:gd name="T31" fmla="*/ 163 h 209"/>
                <a:gd name="T32" fmla="*/ 46 w 209"/>
                <a:gd name="T33" fmla="*/ 191 h 209"/>
                <a:gd name="T34" fmla="*/ 74 w 209"/>
                <a:gd name="T35" fmla="*/ 204 h 209"/>
                <a:gd name="T36" fmla="*/ 94 w 209"/>
                <a:gd name="T37" fmla="*/ 209 h 209"/>
                <a:gd name="T38" fmla="*/ 104 w 209"/>
                <a:gd name="T39" fmla="*/ 209 h 209"/>
                <a:gd name="T40" fmla="*/ 127 w 209"/>
                <a:gd name="T41" fmla="*/ 208 h 209"/>
                <a:gd name="T42" fmla="*/ 146 w 209"/>
                <a:gd name="T43" fmla="*/ 201 h 209"/>
                <a:gd name="T44" fmla="*/ 180 w 209"/>
                <a:gd name="T45" fmla="*/ 179 h 209"/>
                <a:gd name="T46" fmla="*/ 202 w 209"/>
                <a:gd name="T47" fmla="*/ 146 h 209"/>
                <a:gd name="T48" fmla="*/ 207 w 209"/>
                <a:gd name="T49" fmla="*/ 125 h 209"/>
                <a:gd name="T50" fmla="*/ 209 w 209"/>
                <a:gd name="T51" fmla="*/ 105 h 209"/>
                <a:gd name="T52" fmla="*/ 209 w 209"/>
                <a:gd name="T53" fmla="*/ 88 h 209"/>
                <a:gd name="T54" fmla="*/ 206 w 209"/>
                <a:gd name="T55" fmla="*/ 72 h 209"/>
                <a:gd name="T56" fmla="*/ 104 w 209"/>
                <a:gd name="T57" fmla="*/ 197 h 209"/>
                <a:gd name="T58" fmla="*/ 68 w 209"/>
                <a:gd name="T59" fmla="*/ 189 h 209"/>
                <a:gd name="T60" fmla="*/ 39 w 209"/>
                <a:gd name="T61" fmla="*/ 170 h 209"/>
                <a:gd name="T62" fmla="*/ 20 w 209"/>
                <a:gd name="T63" fmla="*/ 141 h 209"/>
                <a:gd name="T64" fmla="*/ 12 w 209"/>
                <a:gd name="T65" fmla="*/ 105 h 209"/>
                <a:gd name="T66" fmla="*/ 14 w 209"/>
                <a:gd name="T67" fmla="*/ 86 h 209"/>
                <a:gd name="T68" fmla="*/ 29 w 209"/>
                <a:gd name="T69" fmla="*/ 53 h 209"/>
                <a:gd name="T70" fmla="*/ 53 w 209"/>
                <a:gd name="T71" fmla="*/ 28 h 209"/>
                <a:gd name="T72" fmla="*/ 86 w 209"/>
                <a:gd name="T73" fmla="*/ 14 h 209"/>
                <a:gd name="T74" fmla="*/ 104 w 209"/>
                <a:gd name="T75" fmla="*/ 12 h 209"/>
                <a:gd name="T76" fmla="*/ 130 w 209"/>
                <a:gd name="T77" fmla="*/ 16 h 209"/>
                <a:gd name="T78" fmla="*/ 152 w 209"/>
                <a:gd name="T79" fmla="*/ 26 h 209"/>
                <a:gd name="T80" fmla="*/ 171 w 209"/>
                <a:gd name="T81" fmla="*/ 40 h 209"/>
                <a:gd name="T82" fmla="*/ 185 w 209"/>
                <a:gd name="T83" fmla="*/ 58 h 209"/>
                <a:gd name="T84" fmla="*/ 84 w 209"/>
                <a:gd name="T85" fmla="*/ 70 h 209"/>
                <a:gd name="T86" fmla="*/ 80 w 209"/>
                <a:gd name="T87" fmla="*/ 67 h 209"/>
                <a:gd name="T88" fmla="*/ 72 w 209"/>
                <a:gd name="T89" fmla="*/ 67 h 209"/>
                <a:gd name="T90" fmla="*/ 67 w 209"/>
                <a:gd name="T91" fmla="*/ 70 h 209"/>
                <a:gd name="T92" fmla="*/ 63 w 209"/>
                <a:gd name="T93" fmla="*/ 77 h 209"/>
                <a:gd name="T94" fmla="*/ 67 w 209"/>
                <a:gd name="T95" fmla="*/ 86 h 209"/>
                <a:gd name="T96" fmla="*/ 130 w 209"/>
                <a:gd name="T97" fmla="*/ 149 h 209"/>
                <a:gd name="T98" fmla="*/ 195 w 209"/>
                <a:gd name="T99" fmla="*/ 82 h 209"/>
                <a:gd name="T100" fmla="*/ 197 w 209"/>
                <a:gd name="T101" fmla="*/ 95 h 209"/>
                <a:gd name="T102" fmla="*/ 197 w 209"/>
                <a:gd name="T103" fmla="*/ 105 h 209"/>
                <a:gd name="T104" fmla="*/ 190 w 209"/>
                <a:gd name="T105" fmla="*/ 141 h 209"/>
                <a:gd name="T106" fmla="*/ 170 w 209"/>
                <a:gd name="T107" fmla="*/ 170 h 209"/>
                <a:gd name="T108" fmla="*/ 140 w 209"/>
                <a:gd name="T109" fmla="*/ 189 h 209"/>
                <a:gd name="T110" fmla="*/ 104 w 209"/>
                <a:gd name="T111" fmla="*/ 197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09" h="209">
                  <a:moveTo>
                    <a:pt x="206" y="72"/>
                  </a:moveTo>
                  <a:lnTo>
                    <a:pt x="206" y="72"/>
                  </a:lnTo>
                  <a:lnTo>
                    <a:pt x="200" y="60"/>
                  </a:lnTo>
                  <a:lnTo>
                    <a:pt x="194" y="50"/>
                  </a:lnTo>
                  <a:lnTo>
                    <a:pt x="194" y="50"/>
                  </a:lnTo>
                  <a:lnTo>
                    <a:pt x="187" y="40"/>
                  </a:lnTo>
                  <a:lnTo>
                    <a:pt x="178" y="29"/>
                  </a:lnTo>
                  <a:lnTo>
                    <a:pt x="168" y="21"/>
                  </a:lnTo>
                  <a:lnTo>
                    <a:pt x="158" y="14"/>
                  </a:lnTo>
                  <a:lnTo>
                    <a:pt x="146" y="7"/>
                  </a:lnTo>
                  <a:lnTo>
                    <a:pt x="132" y="4"/>
                  </a:lnTo>
                  <a:lnTo>
                    <a:pt x="118" y="0"/>
                  </a:lnTo>
                  <a:lnTo>
                    <a:pt x="104" y="0"/>
                  </a:lnTo>
                  <a:lnTo>
                    <a:pt x="104" y="0"/>
                  </a:lnTo>
                  <a:lnTo>
                    <a:pt x="94" y="0"/>
                  </a:lnTo>
                  <a:lnTo>
                    <a:pt x="84" y="2"/>
                  </a:lnTo>
                  <a:lnTo>
                    <a:pt x="74" y="4"/>
                  </a:lnTo>
                  <a:lnTo>
                    <a:pt x="63" y="9"/>
                  </a:lnTo>
                  <a:lnTo>
                    <a:pt x="46" y="17"/>
                  </a:lnTo>
                  <a:lnTo>
                    <a:pt x="31" y="31"/>
                  </a:lnTo>
                  <a:lnTo>
                    <a:pt x="19" y="46"/>
                  </a:lnTo>
                  <a:lnTo>
                    <a:pt x="8" y="64"/>
                  </a:lnTo>
                  <a:lnTo>
                    <a:pt x="5" y="74"/>
                  </a:lnTo>
                  <a:lnTo>
                    <a:pt x="2" y="84"/>
                  </a:lnTo>
                  <a:lnTo>
                    <a:pt x="0" y="95"/>
                  </a:lnTo>
                  <a:lnTo>
                    <a:pt x="0" y="105"/>
                  </a:lnTo>
                  <a:lnTo>
                    <a:pt x="0" y="105"/>
                  </a:lnTo>
                  <a:lnTo>
                    <a:pt x="0" y="115"/>
                  </a:lnTo>
                  <a:lnTo>
                    <a:pt x="2" y="125"/>
                  </a:lnTo>
                  <a:lnTo>
                    <a:pt x="5" y="136"/>
                  </a:lnTo>
                  <a:lnTo>
                    <a:pt x="8" y="146"/>
                  </a:lnTo>
                  <a:lnTo>
                    <a:pt x="19" y="163"/>
                  </a:lnTo>
                  <a:lnTo>
                    <a:pt x="31" y="179"/>
                  </a:lnTo>
                  <a:lnTo>
                    <a:pt x="46" y="191"/>
                  </a:lnTo>
                  <a:lnTo>
                    <a:pt x="63" y="201"/>
                  </a:lnTo>
                  <a:lnTo>
                    <a:pt x="74" y="204"/>
                  </a:lnTo>
                  <a:lnTo>
                    <a:pt x="84" y="208"/>
                  </a:lnTo>
                  <a:lnTo>
                    <a:pt x="94" y="209"/>
                  </a:lnTo>
                  <a:lnTo>
                    <a:pt x="104" y="209"/>
                  </a:lnTo>
                  <a:lnTo>
                    <a:pt x="104" y="209"/>
                  </a:lnTo>
                  <a:lnTo>
                    <a:pt x="116" y="209"/>
                  </a:lnTo>
                  <a:lnTo>
                    <a:pt x="127" y="208"/>
                  </a:lnTo>
                  <a:lnTo>
                    <a:pt x="135" y="204"/>
                  </a:lnTo>
                  <a:lnTo>
                    <a:pt x="146" y="201"/>
                  </a:lnTo>
                  <a:lnTo>
                    <a:pt x="163" y="191"/>
                  </a:lnTo>
                  <a:lnTo>
                    <a:pt x="180" y="179"/>
                  </a:lnTo>
                  <a:lnTo>
                    <a:pt x="192" y="163"/>
                  </a:lnTo>
                  <a:lnTo>
                    <a:pt x="202" y="146"/>
                  </a:lnTo>
                  <a:lnTo>
                    <a:pt x="206" y="136"/>
                  </a:lnTo>
                  <a:lnTo>
                    <a:pt x="207" y="125"/>
                  </a:lnTo>
                  <a:lnTo>
                    <a:pt x="209" y="115"/>
                  </a:lnTo>
                  <a:lnTo>
                    <a:pt x="209" y="105"/>
                  </a:lnTo>
                  <a:lnTo>
                    <a:pt x="209" y="105"/>
                  </a:lnTo>
                  <a:lnTo>
                    <a:pt x="209" y="88"/>
                  </a:lnTo>
                  <a:lnTo>
                    <a:pt x="206" y="72"/>
                  </a:lnTo>
                  <a:lnTo>
                    <a:pt x="206" y="72"/>
                  </a:lnTo>
                  <a:close/>
                  <a:moveTo>
                    <a:pt x="104" y="197"/>
                  </a:moveTo>
                  <a:lnTo>
                    <a:pt x="104" y="197"/>
                  </a:lnTo>
                  <a:lnTo>
                    <a:pt x="86" y="196"/>
                  </a:lnTo>
                  <a:lnTo>
                    <a:pt x="68" y="189"/>
                  </a:lnTo>
                  <a:lnTo>
                    <a:pt x="53" y="180"/>
                  </a:lnTo>
                  <a:lnTo>
                    <a:pt x="39" y="170"/>
                  </a:lnTo>
                  <a:lnTo>
                    <a:pt x="29" y="156"/>
                  </a:lnTo>
                  <a:lnTo>
                    <a:pt x="20" y="141"/>
                  </a:lnTo>
                  <a:lnTo>
                    <a:pt x="14" y="124"/>
                  </a:lnTo>
                  <a:lnTo>
                    <a:pt x="12" y="105"/>
                  </a:lnTo>
                  <a:lnTo>
                    <a:pt x="12" y="105"/>
                  </a:lnTo>
                  <a:lnTo>
                    <a:pt x="14" y="86"/>
                  </a:lnTo>
                  <a:lnTo>
                    <a:pt x="20" y="69"/>
                  </a:lnTo>
                  <a:lnTo>
                    <a:pt x="29" y="53"/>
                  </a:lnTo>
                  <a:lnTo>
                    <a:pt x="39" y="40"/>
                  </a:lnTo>
                  <a:lnTo>
                    <a:pt x="53" y="28"/>
                  </a:lnTo>
                  <a:lnTo>
                    <a:pt x="68" y="19"/>
                  </a:lnTo>
                  <a:lnTo>
                    <a:pt x="86" y="14"/>
                  </a:lnTo>
                  <a:lnTo>
                    <a:pt x="104" y="12"/>
                  </a:lnTo>
                  <a:lnTo>
                    <a:pt x="104" y="12"/>
                  </a:lnTo>
                  <a:lnTo>
                    <a:pt x="118" y="14"/>
                  </a:lnTo>
                  <a:lnTo>
                    <a:pt x="130" y="16"/>
                  </a:lnTo>
                  <a:lnTo>
                    <a:pt x="142" y="19"/>
                  </a:lnTo>
                  <a:lnTo>
                    <a:pt x="152" y="26"/>
                  </a:lnTo>
                  <a:lnTo>
                    <a:pt x="163" y="33"/>
                  </a:lnTo>
                  <a:lnTo>
                    <a:pt x="171" y="40"/>
                  </a:lnTo>
                  <a:lnTo>
                    <a:pt x="178" y="48"/>
                  </a:lnTo>
                  <a:lnTo>
                    <a:pt x="185" y="58"/>
                  </a:lnTo>
                  <a:lnTo>
                    <a:pt x="130" y="117"/>
                  </a:lnTo>
                  <a:lnTo>
                    <a:pt x="84" y="70"/>
                  </a:lnTo>
                  <a:lnTo>
                    <a:pt x="84" y="70"/>
                  </a:lnTo>
                  <a:lnTo>
                    <a:pt x="80" y="67"/>
                  </a:lnTo>
                  <a:lnTo>
                    <a:pt x="75" y="67"/>
                  </a:lnTo>
                  <a:lnTo>
                    <a:pt x="72" y="67"/>
                  </a:lnTo>
                  <a:lnTo>
                    <a:pt x="67" y="70"/>
                  </a:lnTo>
                  <a:lnTo>
                    <a:pt x="67" y="70"/>
                  </a:lnTo>
                  <a:lnTo>
                    <a:pt x="65" y="74"/>
                  </a:lnTo>
                  <a:lnTo>
                    <a:pt x="63" y="77"/>
                  </a:lnTo>
                  <a:lnTo>
                    <a:pt x="65" y="82"/>
                  </a:lnTo>
                  <a:lnTo>
                    <a:pt x="67" y="86"/>
                  </a:lnTo>
                  <a:lnTo>
                    <a:pt x="113" y="132"/>
                  </a:lnTo>
                  <a:lnTo>
                    <a:pt x="130" y="149"/>
                  </a:lnTo>
                  <a:lnTo>
                    <a:pt x="147" y="132"/>
                  </a:lnTo>
                  <a:lnTo>
                    <a:pt x="195" y="82"/>
                  </a:lnTo>
                  <a:lnTo>
                    <a:pt x="195" y="82"/>
                  </a:lnTo>
                  <a:lnTo>
                    <a:pt x="197" y="95"/>
                  </a:lnTo>
                  <a:lnTo>
                    <a:pt x="197" y="105"/>
                  </a:lnTo>
                  <a:lnTo>
                    <a:pt x="197" y="105"/>
                  </a:lnTo>
                  <a:lnTo>
                    <a:pt x="195" y="124"/>
                  </a:lnTo>
                  <a:lnTo>
                    <a:pt x="190" y="141"/>
                  </a:lnTo>
                  <a:lnTo>
                    <a:pt x="182" y="156"/>
                  </a:lnTo>
                  <a:lnTo>
                    <a:pt x="170" y="170"/>
                  </a:lnTo>
                  <a:lnTo>
                    <a:pt x="156" y="180"/>
                  </a:lnTo>
                  <a:lnTo>
                    <a:pt x="140" y="189"/>
                  </a:lnTo>
                  <a:lnTo>
                    <a:pt x="123" y="196"/>
                  </a:lnTo>
                  <a:lnTo>
                    <a:pt x="104" y="197"/>
                  </a:lnTo>
                  <a:lnTo>
                    <a:pt x="104" y="197"/>
                  </a:lnTo>
                  <a:close/>
                </a:path>
              </a:pathLst>
            </a:custGeom>
            <a:solidFill>
              <a:srgbClr val="B2D3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36" name="Freeform 42">
              <a:extLst>
                <a:ext uri="{FF2B5EF4-FFF2-40B4-BE49-F238E27FC236}">
                  <a16:creationId xmlns:a16="http://schemas.microsoft.com/office/drawing/2014/main" id="{48467F0D-5E2D-4AE5-9BE6-DACA7348DAC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6751" y="2071688"/>
              <a:ext cx="209551" cy="144462"/>
            </a:xfrm>
            <a:custGeom>
              <a:avLst/>
              <a:gdLst>
                <a:gd name="T0" fmla="*/ 132 w 132"/>
                <a:gd name="T1" fmla="*/ 24 h 91"/>
                <a:gd name="T2" fmla="*/ 84 w 132"/>
                <a:gd name="T3" fmla="*/ 74 h 91"/>
                <a:gd name="T4" fmla="*/ 67 w 132"/>
                <a:gd name="T5" fmla="*/ 91 h 91"/>
                <a:gd name="T6" fmla="*/ 50 w 132"/>
                <a:gd name="T7" fmla="*/ 74 h 91"/>
                <a:gd name="T8" fmla="*/ 4 w 132"/>
                <a:gd name="T9" fmla="*/ 28 h 91"/>
                <a:gd name="T10" fmla="*/ 4 w 132"/>
                <a:gd name="T11" fmla="*/ 28 h 91"/>
                <a:gd name="T12" fmla="*/ 2 w 132"/>
                <a:gd name="T13" fmla="*/ 24 h 91"/>
                <a:gd name="T14" fmla="*/ 0 w 132"/>
                <a:gd name="T15" fmla="*/ 19 h 91"/>
                <a:gd name="T16" fmla="*/ 2 w 132"/>
                <a:gd name="T17" fmla="*/ 16 h 91"/>
                <a:gd name="T18" fmla="*/ 4 w 132"/>
                <a:gd name="T19" fmla="*/ 12 h 91"/>
                <a:gd name="T20" fmla="*/ 4 w 132"/>
                <a:gd name="T21" fmla="*/ 12 h 91"/>
                <a:gd name="T22" fmla="*/ 9 w 132"/>
                <a:gd name="T23" fmla="*/ 9 h 91"/>
                <a:gd name="T24" fmla="*/ 12 w 132"/>
                <a:gd name="T25" fmla="*/ 9 h 91"/>
                <a:gd name="T26" fmla="*/ 17 w 132"/>
                <a:gd name="T27" fmla="*/ 9 h 91"/>
                <a:gd name="T28" fmla="*/ 21 w 132"/>
                <a:gd name="T29" fmla="*/ 12 h 91"/>
                <a:gd name="T30" fmla="*/ 67 w 132"/>
                <a:gd name="T31" fmla="*/ 59 h 91"/>
                <a:gd name="T32" fmla="*/ 122 w 132"/>
                <a:gd name="T33" fmla="*/ 0 h 91"/>
                <a:gd name="T34" fmla="*/ 122 w 132"/>
                <a:gd name="T35" fmla="*/ 0 h 91"/>
                <a:gd name="T36" fmla="*/ 127 w 132"/>
                <a:gd name="T37" fmla="*/ 12 h 91"/>
                <a:gd name="T38" fmla="*/ 132 w 132"/>
                <a:gd name="T39" fmla="*/ 24 h 91"/>
                <a:gd name="T40" fmla="*/ 132 w 132"/>
                <a:gd name="T41" fmla="*/ 24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32" h="91">
                  <a:moveTo>
                    <a:pt x="132" y="24"/>
                  </a:moveTo>
                  <a:lnTo>
                    <a:pt x="84" y="74"/>
                  </a:lnTo>
                  <a:lnTo>
                    <a:pt x="67" y="91"/>
                  </a:lnTo>
                  <a:lnTo>
                    <a:pt x="50" y="74"/>
                  </a:lnTo>
                  <a:lnTo>
                    <a:pt x="4" y="28"/>
                  </a:lnTo>
                  <a:lnTo>
                    <a:pt x="4" y="28"/>
                  </a:lnTo>
                  <a:lnTo>
                    <a:pt x="2" y="24"/>
                  </a:lnTo>
                  <a:lnTo>
                    <a:pt x="0" y="19"/>
                  </a:lnTo>
                  <a:lnTo>
                    <a:pt x="2" y="16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9" y="9"/>
                  </a:lnTo>
                  <a:lnTo>
                    <a:pt x="12" y="9"/>
                  </a:lnTo>
                  <a:lnTo>
                    <a:pt x="17" y="9"/>
                  </a:lnTo>
                  <a:lnTo>
                    <a:pt x="21" y="12"/>
                  </a:lnTo>
                  <a:lnTo>
                    <a:pt x="67" y="59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7" y="12"/>
                  </a:lnTo>
                  <a:lnTo>
                    <a:pt x="132" y="24"/>
                  </a:lnTo>
                  <a:lnTo>
                    <a:pt x="132" y="2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37" name="Freeform 43">
              <a:extLst>
                <a:ext uri="{FF2B5EF4-FFF2-40B4-BE49-F238E27FC236}">
                  <a16:creationId xmlns:a16="http://schemas.microsoft.com/office/drawing/2014/main" id="{FE3B5B1A-D26B-48E1-A9BB-D66102EEE9E3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6746" y="1979614"/>
              <a:ext cx="311151" cy="236537"/>
            </a:xfrm>
            <a:custGeom>
              <a:avLst/>
              <a:gdLst>
                <a:gd name="T0" fmla="*/ 191 w 196"/>
                <a:gd name="T1" fmla="*/ 21 h 149"/>
                <a:gd name="T2" fmla="*/ 143 w 196"/>
                <a:gd name="T3" fmla="*/ 72 h 149"/>
                <a:gd name="T4" fmla="*/ 132 w 196"/>
                <a:gd name="T5" fmla="*/ 82 h 149"/>
                <a:gd name="T6" fmla="*/ 84 w 196"/>
                <a:gd name="T7" fmla="*/ 132 h 149"/>
                <a:gd name="T8" fmla="*/ 67 w 196"/>
                <a:gd name="T9" fmla="*/ 149 h 149"/>
                <a:gd name="T10" fmla="*/ 50 w 196"/>
                <a:gd name="T11" fmla="*/ 132 h 149"/>
                <a:gd name="T12" fmla="*/ 4 w 196"/>
                <a:gd name="T13" fmla="*/ 86 h 149"/>
                <a:gd name="T14" fmla="*/ 4 w 196"/>
                <a:gd name="T15" fmla="*/ 86 h 149"/>
                <a:gd name="T16" fmla="*/ 2 w 196"/>
                <a:gd name="T17" fmla="*/ 82 h 149"/>
                <a:gd name="T18" fmla="*/ 0 w 196"/>
                <a:gd name="T19" fmla="*/ 77 h 149"/>
                <a:gd name="T20" fmla="*/ 2 w 196"/>
                <a:gd name="T21" fmla="*/ 74 h 149"/>
                <a:gd name="T22" fmla="*/ 4 w 196"/>
                <a:gd name="T23" fmla="*/ 70 h 149"/>
                <a:gd name="T24" fmla="*/ 4 w 196"/>
                <a:gd name="T25" fmla="*/ 70 h 149"/>
                <a:gd name="T26" fmla="*/ 9 w 196"/>
                <a:gd name="T27" fmla="*/ 67 h 149"/>
                <a:gd name="T28" fmla="*/ 12 w 196"/>
                <a:gd name="T29" fmla="*/ 67 h 149"/>
                <a:gd name="T30" fmla="*/ 17 w 196"/>
                <a:gd name="T31" fmla="*/ 67 h 149"/>
                <a:gd name="T32" fmla="*/ 21 w 196"/>
                <a:gd name="T33" fmla="*/ 70 h 149"/>
                <a:gd name="T34" fmla="*/ 67 w 196"/>
                <a:gd name="T35" fmla="*/ 117 h 149"/>
                <a:gd name="T36" fmla="*/ 122 w 196"/>
                <a:gd name="T37" fmla="*/ 58 h 149"/>
                <a:gd name="T38" fmla="*/ 131 w 196"/>
                <a:gd name="T39" fmla="*/ 50 h 149"/>
                <a:gd name="T40" fmla="*/ 175 w 196"/>
                <a:gd name="T41" fmla="*/ 4 h 149"/>
                <a:gd name="T42" fmla="*/ 175 w 196"/>
                <a:gd name="T43" fmla="*/ 4 h 149"/>
                <a:gd name="T44" fmla="*/ 179 w 196"/>
                <a:gd name="T45" fmla="*/ 2 h 149"/>
                <a:gd name="T46" fmla="*/ 184 w 196"/>
                <a:gd name="T47" fmla="*/ 0 h 149"/>
                <a:gd name="T48" fmla="*/ 187 w 196"/>
                <a:gd name="T49" fmla="*/ 2 h 149"/>
                <a:gd name="T50" fmla="*/ 191 w 196"/>
                <a:gd name="T51" fmla="*/ 4 h 149"/>
                <a:gd name="T52" fmla="*/ 191 w 196"/>
                <a:gd name="T53" fmla="*/ 4 h 149"/>
                <a:gd name="T54" fmla="*/ 194 w 196"/>
                <a:gd name="T55" fmla="*/ 9 h 149"/>
                <a:gd name="T56" fmla="*/ 196 w 196"/>
                <a:gd name="T57" fmla="*/ 12 h 149"/>
                <a:gd name="T58" fmla="*/ 194 w 196"/>
                <a:gd name="T59" fmla="*/ 17 h 149"/>
                <a:gd name="T60" fmla="*/ 191 w 196"/>
                <a:gd name="T61" fmla="*/ 21 h 149"/>
                <a:gd name="T62" fmla="*/ 191 w 196"/>
                <a:gd name="T63" fmla="*/ 21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96" h="149">
                  <a:moveTo>
                    <a:pt x="191" y="21"/>
                  </a:moveTo>
                  <a:lnTo>
                    <a:pt x="143" y="72"/>
                  </a:lnTo>
                  <a:lnTo>
                    <a:pt x="132" y="82"/>
                  </a:lnTo>
                  <a:lnTo>
                    <a:pt x="84" y="132"/>
                  </a:lnTo>
                  <a:lnTo>
                    <a:pt x="67" y="149"/>
                  </a:lnTo>
                  <a:lnTo>
                    <a:pt x="50" y="132"/>
                  </a:lnTo>
                  <a:lnTo>
                    <a:pt x="4" y="86"/>
                  </a:lnTo>
                  <a:lnTo>
                    <a:pt x="4" y="86"/>
                  </a:lnTo>
                  <a:lnTo>
                    <a:pt x="2" y="82"/>
                  </a:lnTo>
                  <a:lnTo>
                    <a:pt x="0" y="77"/>
                  </a:lnTo>
                  <a:lnTo>
                    <a:pt x="2" y="74"/>
                  </a:lnTo>
                  <a:lnTo>
                    <a:pt x="4" y="70"/>
                  </a:lnTo>
                  <a:lnTo>
                    <a:pt x="4" y="70"/>
                  </a:lnTo>
                  <a:lnTo>
                    <a:pt x="9" y="67"/>
                  </a:lnTo>
                  <a:lnTo>
                    <a:pt x="12" y="67"/>
                  </a:lnTo>
                  <a:lnTo>
                    <a:pt x="17" y="67"/>
                  </a:lnTo>
                  <a:lnTo>
                    <a:pt x="21" y="70"/>
                  </a:lnTo>
                  <a:lnTo>
                    <a:pt x="67" y="117"/>
                  </a:lnTo>
                  <a:lnTo>
                    <a:pt x="122" y="58"/>
                  </a:lnTo>
                  <a:lnTo>
                    <a:pt x="131" y="50"/>
                  </a:lnTo>
                  <a:lnTo>
                    <a:pt x="175" y="4"/>
                  </a:lnTo>
                  <a:lnTo>
                    <a:pt x="175" y="4"/>
                  </a:lnTo>
                  <a:lnTo>
                    <a:pt x="179" y="2"/>
                  </a:lnTo>
                  <a:lnTo>
                    <a:pt x="184" y="0"/>
                  </a:lnTo>
                  <a:lnTo>
                    <a:pt x="187" y="2"/>
                  </a:lnTo>
                  <a:lnTo>
                    <a:pt x="191" y="4"/>
                  </a:lnTo>
                  <a:lnTo>
                    <a:pt x="191" y="4"/>
                  </a:lnTo>
                  <a:lnTo>
                    <a:pt x="194" y="9"/>
                  </a:lnTo>
                  <a:lnTo>
                    <a:pt x="196" y="12"/>
                  </a:lnTo>
                  <a:lnTo>
                    <a:pt x="194" y="17"/>
                  </a:lnTo>
                  <a:lnTo>
                    <a:pt x="191" y="21"/>
                  </a:lnTo>
                  <a:lnTo>
                    <a:pt x="191" y="21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38" name="Freeform 46">
              <a:extLst>
                <a:ext uri="{FF2B5EF4-FFF2-40B4-BE49-F238E27FC236}">
                  <a16:creationId xmlns:a16="http://schemas.microsoft.com/office/drawing/2014/main" id="{DE98EF18-949D-4E71-9146-725DF61DE74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23238" y="1054100"/>
              <a:ext cx="390525" cy="784225"/>
            </a:xfrm>
            <a:custGeom>
              <a:avLst/>
              <a:gdLst>
                <a:gd name="T0" fmla="*/ 158 w 246"/>
                <a:gd name="T1" fmla="*/ 477 h 494"/>
                <a:gd name="T2" fmla="*/ 194 w 246"/>
                <a:gd name="T3" fmla="*/ 460 h 494"/>
                <a:gd name="T4" fmla="*/ 211 w 246"/>
                <a:gd name="T5" fmla="*/ 458 h 494"/>
                <a:gd name="T6" fmla="*/ 227 w 246"/>
                <a:gd name="T7" fmla="*/ 461 h 494"/>
                <a:gd name="T8" fmla="*/ 232 w 246"/>
                <a:gd name="T9" fmla="*/ 463 h 494"/>
                <a:gd name="T10" fmla="*/ 240 w 246"/>
                <a:gd name="T11" fmla="*/ 461 h 494"/>
                <a:gd name="T12" fmla="*/ 244 w 246"/>
                <a:gd name="T13" fmla="*/ 458 h 494"/>
                <a:gd name="T14" fmla="*/ 246 w 246"/>
                <a:gd name="T15" fmla="*/ 451 h 494"/>
                <a:gd name="T16" fmla="*/ 240 w 246"/>
                <a:gd name="T17" fmla="*/ 439 h 494"/>
                <a:gd name="T18" fmla="*/ 227 w 246"/>
                <a:gd name="T19" fmla="*/ 434 h 494"/>
                <a:gd name="T20" fmla="*/ 203 w 246"/>
                <a:gd name="T21" fmla="*/ 432 h 494"/>
                <a:gd name="T22" fmla="*/ 177 w 246"/>
                <a:gd name="T23" fmla="*/ 437 h 494"/>
                <a:gd name="T24" fmla="*/ 144 w 246"/>
                <a:gd name="T25" fmla="*/ 455 h 494"/>
                <a:gd name="T26" fmla="*/ 127 w 246"/>
                <a:gd name="T27" fmla="*/ 461 h 494"/>
                <a:gd name="T28" fmla="*/ 115 w 246"/>
                <a:gd name="T29" fmla="*/ 463 h 494"/>
                <a:gd name="T30" fmla="*/ 112 w 246"/>
                <a:gd name="T31" fmla="*/ 461 h 494"/>
                <a:gd name="T32" fmla="*/ 107 w 246"/>
                <a:gd name="T33" fmla="*/ 446 h 494"/>
                <a:gd name="T34" fmla="*/ 107 w 246"/>
                <a:gd name="T35" fmla="*/ 256 h 494"/>
                <a:gd name="T36" fmla="*/ 131 w 246"/>
                <a:gd name="T37" fmla="*/ 242 h 494"/>
                <a:gd name="T38" fmla="*/ 150 w 246"/>
                <a:gd name="T39" fmla="*/ 242 h 494"/>
                <a:gd name="T40" fmla="*/ 160 w 246"/>
                <a:gd name="T41" fmla="*/ 240 h 494"/>
                <a:gd name="T42" fmla="*/ 170 w 246"/>
                <a:gd name="T43" fmla="*/ 233 h 494"/>
                <a:gd name="T44" fmla="*/ 175 w 246"/>
                <a:gd name="T45" fmla="*/ 225 h 494"/>
                <a:gd name="T46" fmla="*/ 177 w 246"/>
                <a:gd name="T47" fmla="*/ 215 h 494"/>
                <a:gd name="T48" fmla="*/ 187 w 246"/>
                <a:gd name="T49" fmla="*/ 70 h 494"/>
                <a:gd name="T50" fmla="*/ 182 w 246"/>
                <a:gd name="T51" fmla="*/ 55 h 494"/>
                <a:gd name="T52" fmla="*/ 170 w 246"/>
                <a:gd name="T53" fmla="*/ 45 h 494"/>
                <a:gd name="T54" fmla="*/ 165 w 246"/>
                <a:gd name="T55" fmla="*/ 46 h 494"/>
                <a:gd name="T56" fmla="*/ 150 w 246"/>
                <a:gd name="T57" fmla="*/ 46 h 494"/>
                <a:gd name="T58" fmla="*/ 40 w 246"/>
                <a:gd name="T59" fmla="*/ 125 h 494"/>
                <a:gd name="T60" fmla="*/ 28 w 246"/>
                <a:gd name="T61" fmla="*/ 46 h 494"/>
                <a:gd name="T62" fmla="*/ 23 w 246"/>
                <a:gd name="T63" fmla="*/ 46 h 494"/>
                <a:gd name="T64" fmla="*/ 18 w 246"/>
                <a:gd name="T65" fmla="*/ 45 h 494"/>
                <a:gd name="T66" fmla="*/ 6 w 246"/>
                <a:gd name="T67" fmla="*/ 55 h 494"/>
                <a:gd name="T68" fmla="*/ 0 w 246"/>
                <a:gd name="T69" fmla="*/ 70 h 494"/>
                <a:gd name="T70" fmla="*/ 11 w 246"/>
                <a:gd name="T71" fmla="*/ 215 h 494"/>
                <a:gd name="T72" fmla="*/ 12 w 246"/>
                <a:gd name="T73" fmla="*/ 225 h 494"/>
                <a:gd name="T74" fmla="*/ 19 w 246"/>
                <a:gd name="T75" fmla="*/ 233 h 494"/>
                <a:gd name="T76" fmla="*/ 28 w 246"/>
                <a:gd name="T77" fmla="*/ 240 h 494"/>
                <a:gd name="T78" fmla="*/ 38 w 246"/>
                <a:gd name="T79" fmla="*/ 242 h 494"/>
                <a:gd name="T80" fmla="*/ 57 w 246"/>
                <a:gd name="T81" fmla="*/ 256 h 494"/>
                <a:gd name="T82" fmla="*/ 81 w 246"/>
                <a:gd name="T83" fmla="*/ 403 h 494"/>
                <a:gd name="T84" fmla="*/ 83 w 246"/>
                <a:gd name="T85" fmla="*/ 448 h 494"/>
                <a:gd name="T86" fmla="*/ 86 w 246"/>
                <a:gd name="T87" fmla="*/ 472 h 494"/>
                <a:gd name="T88" fmla="*/ 91 w 246"/>
                <a:gd name="T89" fmla="*/ 484 h 494"/>
                <a:gd name="T90" fmla="*/ 102 w 246"/>
                <a:gd name="T91" fmla="*/ 491 h 494"/>
                <a:gd name="T92" fmla="*/ 114 w 246"/>
                <a:gd name="T93" fmla="*/ 494 h 494"/>
                <a:gd name="T94" fmla="*/ 127 w 246"/>
                <a:gd name="T95" fmla="*/ 491 h 494"/>
                <a:gd name="T96" fmla="*/ 158 w 246"/>
                <a:gd name="T97" fmla="*/ 477 h 494"/>
                <a:gd name="T98" fmla="*/ 19 w 246"/>
                <a:gd name="T99" fmla="*/ 52 h 494"/>
                <a:gd name="T100" fmla="*/ 170 w 246"/>
                <a:gd name="T101" fmla="*/ 0 h 494"/>
                <a:gd name="T102" fmla="*/ 19 w 246"/>
                <a:gd name="T103" fmla="*/ 52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46" h="494">
                  <a:moveTo>
                    <a:pt x="158" y="477"/>
                  </a:moveTo>
                  <a:lnTo>
                    <a:pt x="158" y="477"/>
                  </a:lnTo>
                  <a:lnTo>
                    <a:pt x="175" y="467"/>
                  </a:lnTo>
                  <a:lnTo>
                    <a:pt x="194" y="460"/>
                  </a:lnTo>
                  <a:lnTo>
                    <a:pt x="203" y="458"/>
                  </a:lnTo>
                  <a:lnTo>
                    <a:pt x="211" y="458"/>
                  </a:lnTo>
                  <a:lnTo>
                    <a:pt x="218" y="458"/>
                  </a:lnTo>
                  <a:lnTo>
                    <a:pt x="227" y="461"/>
                  </a:lnTo>
                  <a:lnTo>
                    <a:pt x="227" y="461"/>
                  </a:lnTo>
                  <a:lnTo>
                    <a:pt x="232" y="463"/>
                  </a:lnTo>
                  <a:lnTo>
                    <a:pt x="237" y="463"/>
                  </a:lnTo>
                  <a:lnTo>
                    <a:pt x="240" y="461"/>
                  </a:lnTo>
                  <a:lnTo>
                    <a:pt x="244" y="458"/>
                  </a:lnTo>
                  <a:lnTo>
                    <a:pt x="244" y="458"/>
                  </a:lnTo>
                  <a:lnTo>
                    <a:pt x="246" y="451"/>
                  </a:lnTo>
                  <a:lnTo>
                    <a:pt x="246" y="451"/>
                  </a:lnTo>
                  <a:lnTo>
                    <a:pt x="244" y="444"/>
                  </a:lnTo>
                  <a:lnTo>
                    <a:pt x="240" y="439"/>
                  </a:lnTo>
                  <a:lnTo>
                    <a:pt x="240" y="439"/>
                  </a:lnTo>
                  <a:lnTo>
                    <a:pt x="227" y="434"/>
                  </a:lnTo>
                  <a:lnTo>
                    <a:pt x="215" y="432"/>
                  </a:lnTo>
                  <a:lnTo>
                    <a:pt x="203" y="432"/>
                  </a:lnTo>
                  <a:lnTo>
                    <a:pt x="189" y="434"/>
                  </a:lnTo>
                  <a:lnTo>
                    <a:pt x="177" y="437"/>
                  </a:lnTo>
                  <a:lnTo>
                    <a:pt x="167" y="443"/>
                  </a:lnTo>
                  <a:lnTo>
                    <a:pt x="144" y="455"/>
                  </a:lnTo>
                  <a:lnTo>
                    <a:pt x="144" y="455"/>
                  </a:lnTo>
                  <a:lnTo>
                    <a:pt x="127" y="461"/>
                  </a:lnTo>
                  <a:lnTo>
                    <a:pt x="120" y="465"/>
                  </a:lnTo>
                  <a:lnTo>
                    <a:pt x="115" y="463"/>
                  </a:lnTo>
                  <a:lnTo>
                    <a:pt x="115" y="463"/>
                  </a:lnTo>
                  <a:lnTo>
                    <a:pt x="112" y="461"/>
                  </a:lnTo>
                  <a:lnTo>
                    <a:pt x="108" y="458"/>
                  </a:lnTo>
                  <a:lnTo>
                    <a:pt x="107" y="446"/>
                  </a:lnTo>
                  <a:lnTo>
                    <a:pt x="107" y="427"/>
                  </a:lnTo>
                  <a:lnTo>
                    <a:pt x="107" y="256"/>
                  </a:lnTo>
                  <a:lnTo>
                    <a:pt x="131" y="256"/>
                  </a:lnTo>
                  <a:lnTo>
                    <a:pt x="131" y="242"/>
                  </a:lnTo>
                  <a:lnTo>
                    <a:pt x="150" y="242"/>
                  </a:lnTo>
                  <a:lnTo>
                    <a:pt x="150" y="242"/>
                  </a:lnTo>
                  <a:lnTo>
                    <a:pt x="155" y="242"/>
                  </a:lnTo>
                  <a:lnTo>
                    <a:pt x="160" y="240"/>
                  </a:lnTo>
                  <a:lnTo>
                    <a:pt x="165" y="237"/>
                  </a:lnTo>
                  <a:lnTo>
                    <a:pt x="170" y="233"/>
                  </a:lnTo>
                  <a:lnTo>
                    <a:pt x="174" y="230"/>
                  </a:lnTo>
                  <a:lnTo>
                    <a:pt x="175" y="225"/>
                  </a:lnTo>
                  <a:lnTo>
                    <a:pt x="177" y="220"/>
                  </a:lnTo>
                  <a:lnTo>
                    <a:pt x="177" y="215"/>
                  </a:lnTo>
                  <a:lnTo>
                    <a:pt x="187" y="70"/>
                  </a:lnTo>
                  <a:lnTo>
                    <a:pt x="187" y="70"/>
                  </a:lnTo>
                  <a:lnTo>
                    <a:pt x="186" y="62"/>
                  </a:lnTo>
                  <a:lnTo>
                    <a:pt x="182" y="55"/>
                  </a:lnTo>
                  <a:lnTo>
                    <a:pt x="177" y="48"/>
                  </a:lnTo>
                  <a:lnTo>
                    <a:pt x="170" y="45"/>
                  </a:lnTo>
                  <a:lnTo>
                    <a:pt x="170" y="45"/>
                  </a:lnTo>
                  <a:lnTo>
                    <a:pt x="165" y="46"/>
                  </a:lnTo>
                  <a:lnTo>
                    <a:pt x="160" y="46"/>
                  </a:lnTo>
                  <a:lnTo>
                    <a:pt x="150" y="46"/>
                  </a:lnTo>
                  <a:lnTo>
                    <a:pt x="150" y="125"/>
                  </a:lnTo>
                  <a:lnTo>
                    <a:pt x="40" y="125"/>
                  </a:lnTo>
                  <a:lnTo>
                    <a:pt x="40" y="46"/>
                  </a:lnTo>
                  <a:lnTo>
                    <a:pt x="28" y="46"/>
                  </a:lnTo>
                  <a:lnTo>
                    <a:pt x="28" y="46"/>
                  </a:lnTo>
                  <a:lnTo>
                    <a:pt x="23" y="46"/>
                  </a:lnTo>
                  <a:lnTo>
                    <a:pt x="18" y="45"/>
                  </a:lnTo>
                  <a:lnTo>
                    <a:pt x="18" y="45"/>
                  </a:lnTo>
                  <a:lnTo>
                    <a:pt x="11" y="48"/>
                  </a:lnTo>
                  <a:lnTo>
                    <a:pt x="6" y="55"/>
                  </a:lnTo>
                  <a:lnTo>
                    <a:pt x="2" y="62"/>
                  </a:lnTo>
                  <a:lnTo>
                    <a:pt x="0" y="70"/>
                  </a:lnTo>
                  <a:lnTo>
                    <a:pt x="11" y="215"/>
                  </a:lnTo>
                  <a:lnTo>
                    <a:pt x="11" y="215"/>
                  </a:lnTo>
                  <a:lnTo>
                    <a:pt x="11" y="220"/>
                  </a:lnTo>
                  <a:lnTo>
                    <a:pt x="12" y="225"/>
                  </a:lnTo>
                  <a:lnTo>
                    <a:pt x="16" y="230"/>
                  </a:lnTo>
                  <a:lnTo>
                    <a:pt x="19" y="233"/>
                  </a:lnTo>
                  <a:lnTo>
                    <a:pt x="23" y="237"/>
                  </a:lnTo>
                  <a:lnTo>
                    <a:pt x="28" y="240"/>
                  </a:lnTo>
                  <a:lnTo>
                    <a:pt x="33" y="242"/>
                  </a:lnTo>
                  <a:lnTo>
                    <a:pt x="38" y="242"/>
                  </a:lnTo>
                  <a:lnTo>
                    <a:pt x="57" y="242"/>
                  </a:lnTo>
                  <a:lnTo>
                    <a:pt x="57" y="256"/>
                  </a:lnTo>
                  <a:lnTo>
                    <a:pt x="81" y="254"/>
                  </a:lnTo>
                  <a:lnTo>
                    <a:pt x="81" y="403"/>
                  </a:lnTo>
                  <a:lnTo>
                    <a:pt x="81" y="403"/>
                  </a:lnTo>
                  <a:lnTo>
                    <a:pt x="83" y="448"/>
                  </a:lnTo>
                  <a:lnTo>
                    <a:pt x="84" y="461"/>
                  </a:lnTo>
                  <a:lnTo>
                    <a:pt x="86" y="472"/>
                  </a:lnTo>
                  <a:lnTo>
                    <a:pt x="90" y="479"/>
                  </a:lnTo>
                  <a:lnTo>
                    <a:pt x="91" y="484"/>
                  </a:lnTo>
                  <a:lnTo>
                    <a:pt x="102" y="491"/>
                  </a:lnTo>
                  <a:lnTo>
                    <a:pt x="102" y="491"/>
                  </a:lnTo>
                  <a:lnTo>
                    <a:pt x="107" y="492"/>
                  </a:lnTo>
                  <a:lnTo>
                    <a:pt x="114" y="494"/>
                  </a:lnTo>
                  <a:lnTo>
                    <a:pt x="120" y="492"/>
                  </a:lnTo>
                  <a:lnTo>
                    <a:pt x="127" y="491"/>
                  </a:lnTo>
                  <a:lnTo>
                    <a:pt x="143" y="485"/>
                  </a:lnTo>
                  <a:lnTo>
                    <a:pt x="158" y="477"/>
                  </a:lnTo>
                  <a:lnTo>
                    <a:pt x="158" y="477"/>
                  </a:lnTo>
                  <a:close/>
                  <a:moveTo>
                    <a:pt x="19" y="52"/>
                  </a:moveTo>
                  <a:lnTo>
                    <a:pt x="170" y="52"/>
                  </a:lnTo>
                  <a:lnTo>
                    <a:pt x="170" y="0"/>
                  </a:lnTo>
                  <a:lnTo>
                    <a:pt x="19" y="0"/>
                  </a:lnTo>
                  <a:lnTo>
                    <a:pt x="19" y="52"/>
                  </a:lnTo>
                  <a:close/>
                </a:path>
              </a:pathLst>
            </a:custGeom>
            <a:solidFill>
              <a:srgbClr val="B2D3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603020202020204" pitchFamily="34" charset="0"/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0D4B82D5-D169-45E2-8261-09686BC4783D}"/>
              </a:ext>
            </a:extLst>
          </p:cNvPr>
          <p:cNvGrpSpPr/>
          <p:nvPr/>
        </p:nvGrpSpPr>
        <p:grpSpPr>
          <a:xfrm>
            <a:off x="4497688" y="1631571"/>
            <a:ext cx="261026" cy="831847"/>
            <a:chOff x="6488158" y="1011241"/>
            <a:chExt cx="407982" cy="1300163"/>
          </a:xfrm>
        </p:grpSpPr>
        <p:sp>
          <p:nvSpPr>
            <p:cNvPr id="40" name="Freeform 32">
              <a:extLst>
                <a:ext uri="{FF2B5EF4-FFF2-40B4-BE49-F238E27FC236}">
                  <a16:creationId xmlns:a16="http://schemas.microsoft.com/office/drawing/2014/main" id="{C10CD806-C4E1-4029-A95E-AA4FC26D3E2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88158" y="1979617"/>
              <a:ext cx="331789" cy="331787"/>
            </a:xfrm>
            <a:custGeom>
              <a:avLst/>
              <a:gdLst>
                <a:gd name="T0" fmla="*/ 206 w 209"/>
                <a:gd name="T1" fmla="*/ 72 h 209"/>
                <a:gd name="T2" fmla="*/ 194 w 209"/>
                <a:gd name="T3" fmla="*/ 50 h 209"/>
                <a:gd name="T4" fmla="*/ 187 w 209"/>
                <a:gd name="T5" fmla="*/ 40 h 209"/>
                <a:gd name="T6" fmla="*/ 168 w 209"/>
                <a:gd name="T7" fmla="*/ 21 h 209"/>
                <a:gd name="T8" fmla="*/ 146 w 209"/>
                <a:gd name="T9" fmla="*/ 7 h 209"/>
                <a:gd name="T10" fmla="*/ 118 w 209"/>
                <a:gd name="T11" fmla="*/ 0 h 209"/>
                <a:gd name="T12" fmla="*/ 105 w 209"/>
                <a:gd name="T13" fmla="*/ 0 h 209"/>
                <a:gd name="T14" fmla="*/ 84 w 209"/>
                <a:gd name="T15" fmla="*/ 2 h 209"/>
                <a:gd name="T16" fmla="*/ 64 w 209"/>
                <a:gd name="T17" fmla="*/ 9 h 209"/>
                <a:gd name="T18" fmla="*/ 31 w 209"/>
                <a:gd name="T19" fmla="*/ 31 h 209"/>
                <a:gd name="T20" fmla="*/ 9 w 209"/>
                <a:gd name="T21" fmla="*/ 64 h 209"/>
                <a:gd name="T22" fmla="*/ 2 w 209"/>
                <a:gd name="T23" fmla="*/ 84 h 209"/>
                <a:gd name="T24" fmla="*/ 0 w 209"/>
                <a:gd name="T25" fmla="*/ 105 h 209"/>
                <a:gd name="T26" fmla="*/ 0 w 209"/>
                <a:gd name="T27" fmla="*/ 115 h 209"/>
                <a:gd name="T28" fmla="*/ 5 w 209"/>
                <a:gd name="T29" fmla="*/ 136 h 209"/>
                <a:gd name="T30" fmla="*/ 17 w 209"/>
                <a:gd name="T31" fmla="*/ 163 h 209"/>
                <a:gd name="T32" fmla="*/ 46 w 209"/>
                <a:gd name="T33" fmla="*/ 191 h 209"/>
                <a:gd name="T34" fmla="*/ 74 w 209"/>
                <a:gd name="T35" fmla="*/ 204 h 209"/>
                <a:gd name="T36" fmla="*/ 94 w 209"/>
                <a:gd name="T37" fmla="*/ 209 h 209"/>
                <a:gd name="T38" fmla="*/ 105 w 209"/>
                <a:gd name="T39" fmla="*/ 209 h 209"/>
                <a:gd name="T40" fmla="*/ 127 w 209"/>
                <a:gd name="T41" fmla="*/ 208 h 209"/>
                <a:gd name="T42" fmla="*/ 146 w 209"/>
                <a:gd name="T43" fmla="*/ 201 h 209"/>
                <a:gd name="T44" fmla="*/ 180 w 209"/>
                <a:gd name="T45" fmla="*/ 179 h 209"/>
                <a:gd name="T46" fmla="*/ 202 w 209"/>
                <a:gd name="T47" fmla="*/ 146 h 209"/>
                <a:gd name="T48" fmla="*/ 208 w 209"/>
                <a:gd name="T49" fmla="*/ 125 h 209"/>
                <a:gd name="T50" fmla="*/ 209 w 209"/>
                <a:gd name="T51" fmla="*/ 105 h 209"/>
                <a:gd name="T52" fmla="*/ 209 w 209"/>
                <a:gd name="T53" fmla="*/ 88 h 209"/>
                <a:gd name="T54" fmla="*/ 206 w 209"/>
                <a:gd name="T55" fmla="*/ 72 h 209"/>
                <a:gd name="T56" fmla="*/ 105 w 209"/>
                <a:gd name="T57" fmla="*/ 197 h 209"/>
                <a:gd name="T58" fmla="*/ 69 w 209"/>
                <a:gd name="T59" fmla="*/ 189 h 209"/>
                <a:gd name="T60" fmla="*/ 40 w 209"/>
                <a:gd name="T61" fmla="*/ 170 h 209"/>
                <a:gd name="T62" fmla="*/ 21 w 209"/>
                <a:gd name="T63" fmla="*/ 141 h 209"/>
                <a:gd name="T64" fmla="*/ 12 w 209"/>
                <a:gd name="T65" fmla="*/ 105 h 209"/>
                <a:gd name="T66" fmla="*/ 14 w 209"/>
                <a:gd name="T67" fmla="*/ 86 h 209"/>
                <a:gd name="T68" fmla="*/ 29 w 209"/>
                <a:gd name="T69" fmla="*/ 53 h 209"/>
                <a:gd name="T70" fmla="*/ 53 w 209"/>
                <a:gd name="T71" fmla="*/ 28 h 209"/>
                <a:gd name="T72" fmla="*/ 86 w 209"/>
                <a:gd name="T73" fmla="*/ 14 h 209"/>
                <a:gd name="T74" fmla="*/ 105 w 209"/>
                <a:gd name="T75" fmla="*/ 12 h 209"/>
                <a:gd name="T76" fmla="*/ 130 w 209"/>
                <a:gd name="T77" fmla="*/ 16 h 209"/>
                <a:gd name="T78" fmla="*/ 153 w 209"/>
                <a:gd name="T79" fmla="*/ 26 h 209"/>
                <a:gd name="T80" fmla="*/ 172 w 209"/>
                <a:gd name="T81" fmla="*/ 40 h 209"/>
                <a:gd name="T82" fmla="*/ 185 w 209"/>
                <a:gd name="T83" fmla="*/ 58 h 209"/>
                <a:gd name="T84" fmla="*/ 84 w 209"/>
                <a:gd name="T85" fmla="*/ 70 h 209"/>
                <a:gd name="T86" fmla="*/ 81 w 209"/>
                <a:gd name="T87" fmla="*/ 67 h 209"/>
                <a:gd name="T88" fmla="*/ 72 w 209"/>
                <a:gd name="T89" fmla="*/ 67 h 209"/>
                <a:gd name="T90" fmla="*/ 67 w 209"/>
                <a:gd name="T91" fmla="*/ 70 h 209"/>
                <a:gd name="T92" fmla="*/ 64 w 209"/>
                <a:gd name="T93" fmla="*/ 77 h 209"/>
                <a:gd name="T94" fmla="*/ 67 w 209"/>
                <a:gd name="T95" fmla="*/ 86 h 209"/>
                <a:gd name="T96" fmla="*/ 130 w 209"/>
                <a:gd name="T97" fmla="*/ 149 h 209"/>
                <a:gd name="T98" fmla="*/ 196 w 209"/>
                <a:gd name="T99" fmla="*/ 82 h 209"/>
                <a:gd name="T100" fmla="*/ 197 w 209"/>
                <a:gd name="T101" fmla="*/ 95 h 209"/>
                <a:gd name="T102" fmla="*/ 197 w 209"/>
                <a:gd name="T103" fmla="*/ 105 h 209"/>
                <a:gd name="T104" fmla="*/ 190 w 209"/>
                <a:gd name="T105" fmla="*/ 141 h 209"/>
                <a:gd name="T106" fmla="*/ 170 w 209"/>
                <a:gd name="T107" fmla="*/ 170 h 209"/>
                <a:gd name="T108" fmla="*/ 141 w 209"/>
                <a:gd name="T109" fmla="*/ 189 h 209"/>
                <a:gd name="T110" fmla="*/ 105 w 209"/>
                <a:gd name="T111" fmla="*/ 197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09" h="209">
                  <a:moveTo>
                    <a:pt x="206" y="72"/>
                  </a:moveTo>
                  <a:lnTo>
                    <a:pt x="206" y="72"/>
                  </a:lnTo>
                  <a:lnTo>
                    <a:pt x="201" y="60"/>
                  </a:lnTo>
                  <a:lnTo>
                    <a:pt x="194" y="50"/>
                  </a:lnTo>
                  <a:lnTo>
                    <a:pt x="194" y="50"/>
                  </a:lnTo>
                  <a:lnTo>
                    <a:pt x="187" y="40"/>
                  </a:lnTo>
                  <a:lnTo>
                    <a:pt x="178" y="29"/>
                  </a:lnTo>
                  <a:lnTo>
                    <a:pt x="168" y="21"/>
                  </a:lnTo>
                  <a:lnTo>
                    <a:pt x="158" y="14"/>
                  </a:lnTo>
                  <a:lnTo>
                    <a:pt x="146" y="7"/>
                  </a:lnTo>
                  <a:lnTo>
                    <a:pt x="132" y="4"/>
                  </a:lnTo>
                  <a:lnTo>
                    <a:pt x="118" y="0"/>
                  </a:lnTo>
                  <a:lnTo>
                    <a:pt x="105" y="0"/>
                  </a:lnTo>
                  <a:lnTo>
                    <a:pt x="105" y="0"/>
                  </a:lnTo>
                  <a:lnTo>
                    <a:pt x="94" y="0"/>
                  </a:lnTo>
                  <a:lnTo>
                    <a:pt x="84" y="2"/>
                  </a:lnTo>
                  <a:lnTo>
                    <a:pt x="74" y="4"/>
                  </a:lnTo>
                  <a:lnTo>
                    <a:pt x="64" y="9"/>
                  </a:lnTo>
                  <a:lnTo>
                    <a:pt x="46" y="17"/>
                  </a:lnTo>
                  <a:lnTo>
                    <a:pt x="31" y="31"/>
                  </a:lnTo>
                  <a:lnTo>
                    <a:pt x="17" y="46"/>
                  </a:lnTo>
                  <a:lnTo>
                    <a:pt x="9" y="64"/>
                  </a:lnTo>
                  <a:lnTo>
                    <a:pt x="5" y="74"/>
                  </a:lnTo>
                  <a:lnTo>
                    <a:pt x="2" y="84"/>
                  </a:lnTo>
                  <a:lnTo>
                    <a:pt x="0" y="95"/>
                  </a:lnTo>
                  <a:lnTo>
                    <a:pt x="0" y="105"/>
                  </a:lnTo>
                  <a:lnTo>
                    <a:pt x="0" y="105"/>
                  </a:lnTo>
                  <a:lnTo>
                    <a:pt x="0" y="115"/>
                  </a:lnTo>
                  <a:lnTo>
                    <a:pt x="2" y="125"/>
                  </a:lnTo>
                  <a:lnTo>
                    <a:pt x="5" y="136"/>
                  </a:lnTo>
                  <a:lnTo>
                    <a:pt x="9" y="146"/>
                  </a:lnTo>
                  <a:lnTo>
                    <a:pt x="17" y="163"/>
                  </a:lnTo>
                  <a:lnTo>
                    <a:pt x="31" y="179"/>
                  </a:lnTo>
                  <a:lnTo>
                    <a:pt x="46" y="191"/>
                  </a:lnTo>
                  <a:lnTo>
                    <a:pt x="64" y="201"/>
                  </a:lnTo>
                  <a:lnTo>
                    <a:pt x="74" y="204"/>
                  </a:lnTo>
                  <a:lnTo>
                    <a:pt x="84" y="208"/>
                  </a:lnTo>
                  <a:lnTo>
                    <a:pt x="94" y="209"/>
                  </a:lnTo>
                  <a:lnTo>
                    <a:pt x="105" y="209"/>
                  </a:lnTo>
                  <a:lnTo>
                    <a:pt x="105" y="209"/>
                  </a:lnTo>
                  <a:lnTo>
                    <a:pt x="115" y="209"/>
                  </a:lnTo>
                  <a:lnTo>
                    <a:pt x="127" y="208"/>
                  </a:lnTo>
                  <a:lnTo>
                    <a:pt x="136" y="204"/>
                  </a:lnTo>
                  <a:lnTo>
                    <a:pt x="146" y="201"/>
                  </a:lnTo>
                  <a:lnTo>
                    <a:pt x="163" y="191"/>
                  </a:lnTo>
                  <a:lnTo>
                    <a:pt x="180" y="179"/>
                  </a:lnTo>
                  <a:lnTo>
                    <a:pt x="192" y="163"/>
                  </a:lnTo>
                  <a:lnTo>
                    <a:pt x="202" y="146"/>
                  </a:lnTo>
                  <a:lnTo>
                    <a:pt x="206" y="136"/>
                  </a:lnTo>
                  <a:lnTo>
                    <a:pt x="208" y="125"/>
                  </a:lnTo>
                  <a:lnTo>
                    <a:pt x="209" y="115"/>
                  </a:lnTo>
                  <a:lnTo>
                    <a:pt x="209" y="105"/>
                  </a:lnTo>
                  <a:lnTo>
                    <a:pt x="209" y="105"/>
                  </a:lnTo>
                  <a:lnTo>
                    <a:pt x="209" y="88"/>
                  </a:lnTo>
                  <a:lnTo>
                    <a:pt x="206" y="72"/>
                  </a:lnTo>
                  <a:lnTo>
                    <a:pt x="206" y="72"/>
                  </a:lnTo>
                  <a:close/>
                  <a:moveTo>
                    <a:pt x="105" y="197"/>
                  </a:moveTo>
                  <a:lnTo>
                    <a:pt x="105" y="197"/>
                  </a:lnTo>
                  <a:lnTo>
                    <a:pt x="86" y="196"/>
                  </a:lnTo>
                  <a:lnTo>
                    <a:pt x="69" y="189"/>
                  </a:lnTo>
                  <a:lnTo>
                    <a:pt x="53" y="180"/>
                  </a:lnTo>
                  <a:lnTo>
                    <a:pt x="40" y="170"/>
                  </a:lnTo>
                  <a:lnTo>
                    <a:pt x="29" y="156"/>
                  </a:lnTo>
                  <a:lnTo>
                    <a:pt x="21" y="141"/>
                  </a:lnTo>
                  <a:lnTo>
                    <a:pt x="14" y="124"/>
                  </a:lnTo>
                  <a:lnTo>
                    <a:pt x="12" y="105"/>
                  </a:lnTo>
                  <a:lnTo>
                    <a:pt x="12" y="105"/>
                  </a:lnTo>
                  <a:lnTo>
                    <a:pt x="14" y="86"/>
                  </a:lnTo>
                  <a:lnTo>
                    <a:pt x="21" y="69"/>
                  </a:lnTo>
                  <a:lnTo>
                    <a:pt x="29" y="53"/>
                  </a:lnTo>
                  <a:lnTo>
                    <a:pt x="40" y="40"/>
                  </a:lnTo>
                  <a:lnTo>
                    <a:pt x="53" y="28"/>
                  </a:lnTo>
                  <a:lnTo>
                    <a:pt x="69" y="19"/>
                  </a:lnTo>
                  <a:lnTo>
                    <a:pt x="86" y="14"/>
                  </a:lnTo>
                  <a:lnTo>
                    <a:pt x="105" y="12"/>
                  </a:lnTo>
                  <a:lnTo>
                    <a:pt x="105" y="12"/>
                  </a:lnTo>
                  <a:lnTo>
                    <a:pt x="118" y="14"/>
                  </a:lnTo>
                  <a:lnTo>
                    <a:pt x="130" y="16"/>
                  </a:lnTo>
                  <a:lnTo>
                    <a:pt x="141" y="19"/>
                  </a:lnTo>
                  <a:lnTo>
                    <a:pt x="153" y="26"/>
                  </a:lnTo>
                  <a:lnTo>
                    <a:pt x="163" y="33"/>
                  </a:lnTo>
                  <a:lnTo>
                    <a:pt x="172" y="40"/>
                  </a:lnTo>
                  <a:lnTo>
                    <a:pt x="178" y="48"/>
                  </a:lnTo>
                  <a:lnTo>
                    <a:pt x="185" y="58"/>
                  </a:lnTo>
                  <a:lnTo>
                    <a:pt x="130" y="117"/>
                  </a:lnTo>
                  <a:lnTo>
                    <a:pt x="84" y="70"/>
                  </a:lnTo>
                  <a:lnTo>
                    <a:pt x="84" y="70"/>
                  </a:lnTo>
                  <a:lnTo>
                    <a:pt x="81" y="67"/>
                  </a:lnTo>
                  <a:lnTo>
                    <a:pt x="76" y="67"/>
                  </a:lnTo>
                  <a:lnTo>
                    <a:pt x="72" y="67"/>
                  </a:lnTo>
                  <a:lnTo>
                    <a:pt x="67" y="70"/>
                  </a:lnTo>
                  <a:lnTo>
                    <a:pt x="67" y="70"/>
                  </a:lnTo>
                  <a:lnTo>
                    <a:pt x="65" y="74"/>
                  </a:lnTo>
                  <a:lnTo>
                    <a:pt x="64" y="77"/>
                  </a:lnTo>
                  <a:lnTo>
                    <a:pt x="65" y="82"/>
                  </a:lnTo>
                  <a:lnTo>
                    <a:pt x="67" y="86"/>
                  </a:lnTo>
                  <a:lnTo>
                    <a:pt x="113" y="132"/>
                  </a:lnTo>
                  <a:lnTo>
                    <a:pt x="130" y="149"/>
                  </a:lnTo>
                  <a:lnTo>
                    <a:pt x="148" y="132"/>
                  </a:lnTo>
                  <a:lnTo>
                    <a:pt x="196" y="82"/>
                  </a:lnTo>
                  <a:lnTo>
                    <a:pt x="196" y="82"/>
                  </a:lnTo>
                  <a:lnTo>
                    <a:pt x="197" y="95"/>
                  </a:lnTo>
                  <a:lnTo>
                    <a:pt x="197" y="105"/>
                  </a:lnTo>
                  <a:lnTo>
                    <a:pt x="197" y="105"/>
                  </a:lnTo>
                  <a:lnTo>
                    <a:pt x="196" y="124"/>
                  </a:lnTo>
                  <a:lnTo>
                    <a:pt x="190" y="141"/>
                  </a:lnTo>
                  <a:lnTo>
                    <a:pt x="182" y="156"/>
                  </a:lnTo>
                  <a:lnTo>
                    <a:pt x="170" y="170"/>
                  </a:lnTo>
                  <a:lnTo>
                    <a:pt x="156" y="180"/>
                  </a:lnTo>
                  <a:lnTo>
                    <a:pt x="141" y="189"/>
                  </a:lnTo>
                  <a:lnTo>
                    <a:pt x="124" y="196"/>
                  </a:lnTo>
                  <a:lnTo>
                    <a:pt x="105" y="197"/>
                  </a:lnTo>
                  <a:lnTo>
                    <a:pt x="105" y="197"/>
                  </a:lnTo>
                  <a:close/>
                </a:path>
              </a:pathLst>
            </a:custGeom>
            <a:solidFill>
              <a:srgbClr val="B2D3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41" name="Freeform 33">
              <a:extLst>
                <a:ext uri="{FF2B5EF4-FFF2-40B4-BE49-F238E27FC236}">
                  <a16:creationId xmlns:a16="http://schemas.microsoft.com/office/drawing/2014/main" id="{6821EC16-C336-4E14-8768-C07FEF8C6188}"/>
                </a:ext>
              </a:extLst>
            </p:cNvPr>
            <p:cNvSpPr>
              <a:spLocks/>
            </p:cNvSpPr>
            <p:nvPr/>
          </p:nvSpPr>
          <p:spPr bwMode="auto">
            <a:xfrm>
              <a:off x="6589759" y="2071691"/>
              <a:ext cx="209552" cy="144462"/>
            </a:xfrm>
            <a:custGeom>
              <a:avLst/>
              <a:gdLst>
                <a:gd name="T0" fmla="*/ 132 w 132"/>
                <a:gd name="T1" fmla="*/ 24 h 91"/>
                <a:gd name="T2" fmla="*/ 84 w 132"/>
                <a:gd name="T3" fmla="*/ 74 h 91"/>
                <a:gd name="T4" fmla="*/ 66 w 132"/>
                <a:gd name="T5" fmla="*/ 91 h 91"/>
                <a:gd name="T6" fmla="*/ 49 w 132"/>
                <a:gd name="T7" fmla="*/ 74 h 91"/>
                <a:gd name="T8" fmla="*/ 3 w 132"/>
                <a:gd name="T9" fmla="*/ 28 h 91"/>
                <a:gd name="T10" fmla="*/ 3 w 132"/>
                <a:gd name="T11" fmla="*/ 28 h 91"/>
                <a:gd name="T12" fmla="*/ 1 w 132"/>
                <a:gd name="T13" fmla="*/ 24 h 91"/>
                <a:gd name="T14" fmla="*/ 0 w 132"/>
                <a:gd name="T15" fmla="*/ 19 h 91"/>
                <a:gd name="T16" fmla="*/ 1 w 132"/>
                <a:gd name="T17" fmla="*/ 16 h 91"/>
                <a:gd name="T18" fmla="*/ 3 w 132"/>
                <a:gd name="T19" fmla="*/ 12 h 91"/>
                <a:gd name="T20" fmla="*/ 3 w 132"/>
                <a:gd name="T21" fmla="*/ 12 h 91"/>
                <a:gd name="T22" fmla="*/ 8 w 132"/>
                <a:gd name="T23" fmla="*/ 9 h 91"/>
                <a:gd name="T24" fmla="*/ 12 w 132"/>
                <a:gd name="T25" fmla="*/ 9 h 91"/>
                <a:gd name="T26" fmla="*/ 17 w 132"/>
                <a:gd name="T27" fmla="*/ 9 h 91"/>
                <a:gd name="T28" fmla="*/ 20 w 132"/>
                <a:gd name="T29" fmla="*/ 12 h 91"/>
                <a:gd name="T30" fmla="*/ 66 w 132"/>
                <a:gd name="T31" fmla="*/ 59 h 91"/>
                <a:gd name="T32" fmla="*/ 121 w 132"/>
                <a:gd name="T33" fmla="*/ 0 h 91"/>
                <a:gd name="T34" fmla="*/ 121 w 132"/>
                <a:gd name="T35" fmla="*/ 0 h 91"/>
                <a:gd name="T36" fmla="*/ 126 w 132"/>
                <a:gd name="T37" fmla="*/ 12 h 91"/>
                <a:gd name="T38" fmla="*/ 132 w 132"/>
                <a:gd name="T39" fmla="*/ 24 h 91"/>
                <a:gd name="T40" fmla="*/ 132 w 132"/>
                <a:gd name="T41" fmla="*/ 24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32" h="91">
                  <a:moveTo>
                    <a:pt x="132" y="24"/>
                  </a:moveTo>
                  <a:lnTo>
                    <a:pt x="84" y="74"/>
                  </a:lnTo>
                  <a:lnTo>
                    <a:pt x="66" y="91"/>
                  </a:lnTo>
                  <a:lnTo>
                    <a:pt x="49" y="74"/>
                  </a:lnTo>
                  <a:lnTo>
                    <a:pt x="3" y="28"/>
                  </a:lnTo>
                  <a:lnTo>
                    <a:pt x="3" y="28"/>
                  </a:lnTo>
                  <a:lnTo>
                    <a:pt x="1" y="24"/>
                  </a:lnTo>
                  <a:lnTo>
                    <a:pt x="0" y="19"/>
                  </a:lnTo>
                  <a:lnTo>
                    <a:pt x="1" y="16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8" y="9"/>
                  </a:lnTo>
                  <a:lnTo>
                    <a:pt x="12" y="9"/>
                  </a:lnTo>
                  <a:lnTo>
                    <a:pt x="17" y="9"/>
                  </a:lnTo>
                  <a:lnTo>
                    <a:pt x="20" y="12"/>
                  </a:lnTo>
                  <a:lnTo>
                    <a:pt x="66" y="59"/>
                  </a:lnTo>
                  <a:lnTo>
                    <a:pt x="121" y="0"/>
                  </a:lnTo>
                  <a:lnTo>
                    <a:pt x="121" y="0"/>
                  </a:lnTo>
                  <a:lnTo>
                    <a:pt x="126" y="12"/>
                  </a:lnTo>
                  <a:lnTo>
                    <a:pt x="132" y="24"/>
                  </a:lnTo>
                  <a:lnTo>
                    <a:pt x="132" y="2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42" name="Freeform 34">
              <a:extLst>
                <a:ext uri="{FF2B5EF4-FFF2-40B4-BE49-F238E27FC236}">
                  <a16:creationId xmlns:a16="http://schemas.microsoft.com/office/drawing/2014/main" id="{35939337-28AB-4159-8FEA-37E79D22CF6A}"/>
                </a:ext>
              </a:extLst>
            </p:cNvPr>
            <p:cNvSpPr>
              <a:spLocks/>
            </p:cNvSpPr>
            <p:nvPr/>
          </p:nvSpPr>
          <p:spPr bwMode="auto">
            <a:xfrm>
              <a:off x="6589751" y="1979617"/>
              <a:ext cx="306389" cy="236537"/>
            </a:xfrm>
            <a:custGeom>
              <a:avLst/>
              <a:gdLst>
                <a:gd name="T0" fmla="*/ 190 w 193"/>
                <a:gd name="T1" fmla="*/ 21 h 149"/>
                <a:gd name="T2" fmla="*/ 142 w 193"/>
                <a:gd name="T3" fmla="*/ 72 h 149"/>
                <a:gd name="T4" fmla="*/ 132 w 193"/>
                <a:gd name="T5" fmla="*/ 82 h 149"/>
                <a:gd name="T6" fmla="*/ 84 w 193"/>
                <a:gd name="T7" fmla="*/ 132 h 149"/>
                <a:gd name="T8" fmla="*/ 66 w 193"/>
                <a:gd name="T9" fmla="*/ 149 h 149"/>
                <a:gd name="T10" fmla="*/ 49 w 193"/>
                <a:gd name="T11" fmla="*/ 132 h 149"/>
                <a:gd name="T12" fmla="*/ 3 w 193"/>
                <a:gd name="T13" fmla="*/ 86 h 149"/>
                <a:gd name="T14" fmla="*/ 3 w 193"/>
                <a:gd name="T15" fmla="*/ 86 h 149"/>
                <a:gd name="T16" fmla="*/ 1 w 193"/>
                <a:gd name="T17" fmla="*/ 82 h 149"/>
                <a:gd name="T18" fmla="*/ 0 w 193"/>
                <a:gd name="T19" fmla="*/ 77 h 149"/>
                <a:gd name="T20" fmla="*/ 1 w 193"/>
                <a:gd name="T21" fmla="*/ 74 h 149"/>
                <a:gd name="T22" fmla="*/ 3 w 193"/>
                <a:gd name="T23" fmla="*/ 70 h 149"/>
                <a:gd name="T24" fmla="*/ 3 w 193"/>
                <a:gd name="T25" fmla="*/ 70 h 149"/>
                <a:gd name="T26" fmla="*/ 8 w 193"/>
                <a:gd name="T27" fmla="*/ 67 h 149"/>
                <a:gd name="T28" fmla="*/ 12 w 193"/>
                <a:gd name="T29" fmla="*/ 67 h 149"/>
                <a:gd name="T30" fmla="*/ 17 w 193"/>
                <a:gd name="T31" fmla="*/ 67 h 149"/>
                <a:gd name="T32" fmla="*/ 20 w 193"/>
                <a:gd name="T33" fmla="*/ 70 h 149"/>
                <a:gd name="T34" fmla="*/ 66 w 193"/>
                <a:gd name="T35" fmla="*/ 117 h 149"/>
                <a:gd name="T36" fmla="*/ 121 w 193"/>
                <a:gd name="T37" fmla="*/ 58 h 149"/>
                <a:gd name="T38" fmla="*/ 130 w 193"/>
                <a:gd name="T39" fmla="*/ 50 h 149"/>
                <a:gd name="T40" fmla="*/ 174 w 193"/>
                <a:gd name="T41" fmla="*/ 4 h 149"/>
                <a:gd name="T42" fmla="*/ 174 w 193"/>
                <a:gd name="T43" fmla="*/ 4 h 149"/>
                <a:gd name="T44" fmla="*/ 178 w 193"/>
                <a:gd name="T45" fmla="*/ 2 h 149"/>
                <a:gd name="T46" fmla="*/ 183 w 193"/>
                <a:gd name="T47" fmla="*/ 0 h 149"/>
                <a:gd name="T48" fmla="*/ 186 w 193"/>
                <a:gd name="T49" fmla="*/ 2 h 149"/>
                <a:gd name="T50" fmla="*/ 190 w 193"/>
                <a:gd name="T51" fmla="*/ 4 h 149"/>
                <a:gd name="T52" fmla="*/ 190 w 193"/>
                <a:gd name="T53" fmla="*/ 4 h 149"/>
                <a:gd name="T54" fmla="*/ 193 w 193"/>
                <a:gd name="T55" fmla="*/ 9 h 149"/>
                <a:gd name="T56" fmla="*/ 193 w 193"/>
                <a:gd name="T57" fmla="*/ 12 h 149"/>
                <a:gd name="T58" fmla="*/ 193 w 193"/>
                <a:gd name="T59" fmla="*/ 17 h 149"/>
                <a:gd name="T60" fmla="*/ 190 w 193"/>
                <a:gd name="T61" fmla="*/ 21 h 149"/>
                <a:gd name="T62" fmla="*/ 190 w 193"/>
                <a:gd name="T63" fmla="*/ 21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93" h="149">
                  <a:moveTo>
                    <a:pt x="190" y="21"/>
                  </a:moveTo>
                  <a:lnTo>
                    <a:pt x="142" y="72"/>
                  </a:lnTo>
                  <a:lnTo>
                    <a:pt x="132" y="82"/>
                  </a:lnTo>
                  <a:lnTo>
                    <a:pt x="84" y="132"/>
                  </a:lnTo>
                  <a:lnTo>
                    <a:pt x="66" y="149"/>
                  </a:lnTo>
                  <a:lnTo>
                    <a:pt x="49" y="132"/>
                  </a:lnTo>
                  <a:lnTo>
                    <a:pt x="3" y="86"/>
                  </a:lnTo>
                  <a:lnTo>
                    <a:pt x="3" y="86"/>
                  </a:lnTo>
                  <a:lnTo>
                    <a:pt x="1" y="82"/>
                  </a:lnTo>
                  <a:lnTo>
                    <a:pt x="0" y="77"/>
                  </a:lnTo>
                  <a:lnTo>
                    <a:pt x="1" y="74"/>
                  </a:lnTo>
                  <a:lnTo>
                    <a:pt x="3" y="70"/>
                  </a:lnTo>
                  <a:lnTo>
                    <a:pt x="3" y="70"/>
                  </a:lnTo>
                  <a:lnTo>
                    <a:pt x="8" y="67"/>
                  </a:lnTo>
                  <a:lnTo>
                    <a:pt x="12" y="67"/>
                  </a:lnTo>
                  <a:lnTo>
                    <a:pt x="17" y="67"/>
                  </a:lnTo>
                  <a:lnTo>
                    <a:pt x="20" y="70"/>
                  </a:lnTo>
                  <a:lnTo>
                    <a:pt x="66" y="117"/>
                  </a:lnTo>
                  <a:lnTo>
                    <a:pt x="121" y="58"/>
                  </a:lnTo>
                  <a:lnTo>
                    <a:pt x="130" y="50"/>
                  </a:lnTo>
                  <a:lnTo>
                    <a:pt x="174" y="4"/>
                  </a:lnTo>
                  <a:lnTo>
                    <a:pt x="174" y="4"/>
                  </a:lnTo>
                  <a:lnTo>
                    <a:pt x="178" y="2"/>
                  </a:lnTo>
                  <a:lnTo>
                    <a:pt x="183" y="0"/>
                  </a:lnTo>
                  <a:lnTo>
                    <a:pt x="186" y="2"/>
                  </a:lnTo>
                  <a:lnTo>
                    <a:pt x="190" y="4"/>
                  </a:lnTo>
                  <a:lnTo>
                    <a:pt x="190" y="4"/>
                  </a:lnTo>
                  <a:lnTo>
                    <a:pt x="193" y="9"/>
                  </a:lnTo>
                  <a:lnTo>
                    <a:pt x="193" y="12"/>
                  </a:lnTo>
                  <a:lnTo>
                    <a:pt x="193" y="17"/>
                  </a:lnTo>
                  <a:lnTo>
                    <a:pt x="190" y="21"/>
                  </a:lnTo>
                  <a:lnTo>
                    <a:pt x="190" y="21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43" name="Freeform 47">
              <a:extLst>
                <a:ext uri="{FF2B5EF4-FFF2-40B4-BE49-F238E27FC236}">
                  <a16:creationId xmlns:a16="http://schemas.microsoft.com/office/drawing/2014/main" id="{4F893570-EF0B-4ED8-B9C5-CE7A7842D94D}"/>
                </a:ext>
              </a:extLst>
            </p:cNvPr>
            <p:cNvSpPr>
              <a:spLocks/>
            </p:cNvSpPr>
            <p:nvPr/>
          </p:nvSpPr>
          <p:spPr bwMode="auto">
            <a:xfrm>
              <a:off x="6488158" y="1119192"/>
              <a:ext cx="392114" cy="719139"/>
            </a:xfrm>
            <a:custGeom>
              <a:avLst/>
              <a:gdLst>
                <a:gd name="T0" fmla="*/ 240 w 247"/>
                <a:gd name="T1" fmla="*/ 398 h 453"/>
                <a:gd name="T2" fmla="*/ 214 w 247"/>
                <a:gd name="T3" fmla="*/ 391 h 453"/>
                <a:gd name="T4" fmla="*/ 190 w 247"/>
                <a:gd name="T5" fmla="*/ 393 h 453"/>
                <a:gd name="T6" fmla="*/ 166 w 247"/>
                <a:gd name="T7" fmla="*/ 402 h 453"/>
                <a:gd name="T8" fmla="*/ 146 w 247"/>
                <a:gd name="T9" fmla="*/ 414 h 453"/>
                <a:gd name="T10" fmla="*/ 120 w 247"/>
                <a:gd name="T11" fmla="*/ 424 h 453"/>
                <a:gd name="T12" fmla="*/ 115 w 247"/>
                <a:gd name="T13" fmla="*/ 422 h 453"/>
                <a:gd name="T14" fmla="*/ 110 w 247"/>
                <a:gd name="T15" fmla="*/ 417 h 453"/>
                <a:gd name="T16" fmla="*/ 108 w 247"/>
                <a:gd name="T17" fmla="*/ 386 h 453"/>
                <a:gd name="T18" fmla="*/ 132 w 247"/>
                <a:gd name="T19" fmla="*/ 215 h 453"/>
                <a:gd name="T20" fmla="*/ 149 w 247"/>
                <a:gd name="T21" fmla="*/ 201 h 453"/>
                <a:gd name="T22" fmla="*/ 156 w 247"/>
                <a:gd name="T23" fmla="*/ 201 h 453"/>
                <a:gd name="T24" fmla="*/ 166 w 247"/>
                <a:gd name="T25" fmla="*/ 196 h 453"/>
                <a:gd name="T26" fmla="*/ 173 w 247"/>
                <a:gd name="T27" fmla="*/ 189 h 453"/>
                <a:gd name="T28" fmla="*/ 177 w 247"/>
                <a:gd name="T29" fmla="*/ 179 h 453"/>
                <a:gd name="T30" fmla="*/ 189 w 247"/>
                <a:gd name="T31" fmla="*/ 29 h 453"/>
                <a:gd name="T32" fmla="*/ 187 w 247"/>
                <a:gd name="T33" fmla="*/ 24 h 453"/>
                <a:gd name="T34" fmla="*/ 184 w 247"/>
                <a:gd name="T35" fmla="*/ 14 h 453"/>
                <a:gd name="T36" fmla="*/ 175 w 247"/>
                <a:gd name="T37" fmla="*/ 5 h 453"/>
                <a:gd name="T38" fmla="*/ 165 w 247"/>
                <a:gd name="T39" fmla="*/ 2 h 453"/>
                <a:gd name="T40" fmla="*/ 29 w 247"/>
                <a:gd name="T41" fmla="*/ 0 h 453"/>
                <a:gd name="T42" fmla="*/ 24 w 247"/>
                <a:gd name="T43" fmla="*/ 2 h 453"/>
                <a:gd name="T44" fmla="*/ 14 w 247"/>
                <a:gd name="T45" fmla="*/ 5 h 453"/>
                <a:gd name="T46" fmla="*/ 5 w 247"/>
                <a:gd name="T47" fmla="*/ 14 h 453"/>
                <a:gd name="T48" fmla="*/ 2 w 247"/>
                <a:gd name="T49" fmla="*/ 24 h 453"/>
                <a:gd name="T50" fmla="*/ 10 w 247"/>
                <a:gd name="T51" fmla="*/ 174 h 453"/>
                <a:gd name="T52" fmla="*/ 12 w 247"/>
                <a:gd name="T53" fmla="*/ 179 h 453"/>
                <a:gd name="T54" fmla="*/ 16 w 247"/>
                <a:gd name="T55" fmla="*/ 189 h 453"/>
                <a:gd name="T56" fmla="*/ 22 w 247"/>
                <a:gd name="T57" fmla="*/ 196 h 453"/>
                <a:gd name="T58" fmla="*/ 33 w 247"/>
                <a:gd name="T59" fmla="*/ 201 h 453"/>
                <a:gd name="T60" fmla="*/ 57 w 247"/>
                <a:gd name="T61" fmla="*/ 201 h 453"/>
                <a:gd name="T62" fmla="*/ 82 w 247"/>
                <a:gd name="T63" fmla="*/ 213 h 453"/>
                <a:gd name="T64" fmla="*/ 82 w 247"/>
                <a:gd name="T65" fmla="*/ 362 h 453"/>
                <a:gd name="T66" fmla="*/ 84 w 247"/>
                <a:gd name="T67" fmla="*/ 420 h 453"/>
                <a:gd name="T68" fmla="*/ 89 w 247"/>
                <a:gd name="T69" fmla="*/ 438 h 453"/>
                <a:gd name="T70" fmla="*/ 101 w 247"/>
                <a:gd name="T71" fmla="*/ 450 h 453"/>
                <a:gd name="T72" fmla="*/ 108 w 247"/>
                <a:gd name="T73" fmla="*/ 451 h 453"/>
                <a:gd name="T74" fmla="*/ 122 w 247"/>
                <a:gd name="T75" fmla="*/ 451 h 453"/>
                <a:gd name="T76" fmla="*/ 142 w 247"/>
                <a:gd name="T77" fmla="*/ 444 h 453"/>
                <a:gd name="T78" fmla="*/ 158 w 247"/>
                <a:gd name="T79" fmla="*/ 436 h 453"/>
                <a:gd name="T80" fmla="*/ 194 w 247"/>
                <a:gd name="T81" fmla="*/ 419 h 453"/>
                <a:gd name="T82" fmla="*/ 211 w 247"/>
                <a:gd name="T83" fmla="*/ 417 h 453"/>
                <a:gd name="T84" fmla="*/ 228 w 247"/>
                <a:gd name="T85" fmla="*/ 420 h 453"/>
                <a:gd name="T86" fmla="*/ 232 w 247"/>
                <a:gd name="T87" fmla="*/ 422 h 453"/>
                <a:gd name="T88" fmla="*/ 242 w 247"/>
                <a:gd name="T89" fmla="*/ 420 h 453"/>
                <a:gd name="T90" fmla="*/ 245 w 247"/>
                <a:gd name="T91" fmla="*/ 417 h 453"/>
                <a:gd name="T92" fmla="*/ 247 w 247"/>
                <a:gd name="T93" fmla="*/ 410 h 453"/>
                <a:gd name="T94" fmla="*/ 240 w 247"/>
                <a:gd name="T95" fmla="*/ 398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47" h="453">
                  <a:moveTo>
                    <a:pt x="240" y="398"/>
                  </a:moveTo>
                  <a:lnTo>
                    <a:pt x="240" y="398"/>
                  </a:lnTo>
                  <a:lnTo>
                    <a:pt x="228" y="393"/>
                  </a:lnTo>
                  <a:lnTo>
                    <a:pt x="214" y="391"/>
                  </a:lnTo>
                  <a:lnTo>
                    <a:pt x="202" y="391"/>
                  </a:lnTo>
                  <a:lnTo>
                    <a:pt x="190" y="393"/>
                  </a:lnTo>
                  <a:lnTo>
                    <a:pt x="178" y="396"/>
                  </a:lnTo>
                  <a:lnTo>
                    <a:pt x="166" y="402"/>
                  </a:lnTo>
                  <a:lnTo>
                    <a:pt x="146" y="414"/>
                  </a:lnTo>
                  <a:lnTo>
                    <a:pt x="146" y="414"/>
                  </a:lnTo>
                  <a:lnTo>
                    <a:pt x="129" y="420"/>
                  </a:lnTo>
                  <a:lnTo>
                    <a:pt x="120" y="424"/>
                  </a:lnTo>
                  <a:lnTo>
                    <a:pt x="115" y="422"/>
                  </a:lnTo>
                  <a:lnTo>
                    <a:pt x="115" y="422"/>
                  </a:lnTo>
                  <a:lnTo>
                    <a:pt x="112" y="420"/>
                  </a:lnTo>
                  <a:lnTo>
                    <a:pt x="110" y="417"/>
                  </a:lnTo>
                  <a:lnTo>
                    <a:pt x="108" y="405"/>
                  </a:lnTo>
                  <a:lnTo>
                    <a:pt x="108" y="386"/>
                  </a:lnTo>
                  <a:lnTo>
                    <a:pt x="108" y="215"/>
                  </a:lnTo>
                  <a:lnTo>
                    <a:pt x="132" y="215"/>
                  </a:lnTo>
                  <a:lnTo>
                    <a:pt x="132" y="201"/>
                  </a:lnTo>
                  <a:lnTo>
                    <a:pt x="149" y="201"/>
                  </a:lnTo>
                  <a:lnTo>
                    <a:pt x="149" y="201"/>
                  </a:lnTo>
                  <a:lnTo>
                    <a:pt x="156" y="201"/>
                  </a:lnTo>
                  <a:lnTo>
                    <a:pt x="161" y="199"/>
                  </a:lnTo>
                  <a:lnTo>
                    <a:pt x="166" y="196"/>
                  </a:lnTo>
                  <a:lnTo>
                    <a:pt x="170" y="192"/>
                  </a:lnTo>
                  <a:lnTo>
                    <a:pt x="173" y="189"/>
                  </a:lnTo>
                  <a:lnTo>
                    <a:pt x="175" y="184"/>
                  </a:lnTo>
                  <a:lnTo>
                    <a:pt x="177" y="179"/>
                  </a:lnTo>
                  <a:lnTo>
                    <a:pt x="178" y="174"/>
                  </a:lnTo>
                  <a:lnTo>
                    <a:pt x="189" y="29"/>
                  </a:lnTo>
                  <a:lnTo>
                    <a:pt x="189" y="29"/>
                  </a:lnTo>
                  <a:lnTo>
                    <a:pt x="187" y="24"/>
                  </a:lnTo>
                  <a:lnTo>
                    <a:pt x="185" y="17"/>
                  </a:lnTo>
                  <a:lnTo>
                    <a:pt x="184" y="14"/>
                  </a:lnTo>
                  <a:lnTo>
                    <a:pt x="180" y="9"/>
                  </a:lnTo>
                  <a:lnTo>
                    <a:pt x="175" y="5"/>
                  </a:lnTo>
                  <a:lnTo>
                    <a:pt x="172" y="4"/>
                  </a:lnTo>
                  <a:lnTo>
                    <a:pt x="165" y="2"/>
                  </a:lnTo>
                  <a:lnTo>
                    <a:pt x="160" y="0"/>
                  </a:lnTo>
                  <a:lnTo>
                    <a:pt x="29" y="0"/>
                  </a:lnTo>
                  <a:lnTo>
                    <a:pt x="29" y="0"/>
                  </a:lnTo>
                  <a:lnTo>
                    <a:pt x="24" y="2"/>
                  </a:lnTo>
                  <a:lnTo>
                    <a:pt x="17" y="4"/>
                  </a:lnTo>
                  <a:lnTo>
                    <a:pt x="14" y="5"/>
                  </a:lnTo>
                  <a:lnTo>
                    <a:pt x="9" y="9"/>
                  </a:lnTo>
                  <a:lnTo>
                    <a:pt x="5" y="14"/>
                  </a:lnTo>
                  <a:lnTo>
                    <a:pt x="4" y="17"/>
                  </a:lnTo>
                  <a:lnTo>
                    <a:pt x="2" y="24"/>
                  </a:lnTo>
                  <a:lnTo>
                    <a:pt x="0" y="29"/>
                  </a:lnTo>
                  <a:lnTo>
                    <a:pt x="10" y="174"/>
                  </a:lnTo>
                  <a:lnTo>
                    <a:pt x="10" y="174"/>
                  </a:lnTo>
                  <a:lnTo>
                    <a:pt x="12" y="179"/>
                  </a:lnTo>
                  <a:lnTo>
                    <a:pt x="14" y="184"/>
                  </a:lnTo>
                  <a:lnTo>
                    <a:pt x="16" y="189"/>
                  </a:lnTo>
                  <a:lnTo>
                    <a:pt x="19" y="192"/>
                  </a:lnTo>
                  <a:lnTo>
                    <a:pt x="22" y="196"/>
                  </a:lnTo>
                  <a:lnTo>
                    <a:pt x="28" y="199"/>
                  </a:lnTo>
                  <a:lnTo>
                    <a:pt x="33" y="201"/>
                  </a:lnTo>
                  <a:lnTo>
                    <a:pt x="40" y="201"/>
                  </a:lnTo>
                  <a:lnTo>
                    <a:pt x="57" y="201"/>
                  </a:lnTo>
                  <a:lnTo>
                    <a:pt x="57" y="215"/>
                  </a:lnTo>
                  <a:lnTo>
                    <a:pt x="82" y="213"/>
                  </a:lnTo>
                  <a:lnTo>
                    <a:pt x="82" y="362"/>
                  </a:lnTo>
                  <a:lnTo>
                    <a:pt x="82" y="362"/>
                  </a:lnTo>
                  <a:lnTo>
                    <a:pt x="82" y="407"/>
                  </a:lnTo>
                  <a:lnTo>
                    <a:pt x="84" y="420"/>
                  </a:lnTo>
                  <a:lnTo>
                    <a:pt x="86" y="431"/>
                  </a:lnTo>
                  <a:lnTo>
                    <a:pt x="89" y="438"/>
                  </a:lnTo>
                  <a:lnTo>
                    <a:pt x="93" y="443"/>
                  </a:lnTo>
                  <a:lnTo>
                    <a:pt x="101" y="450"/>
                  </a:lnTo>
                  <a:lnTo>
                    <a:pt x="101" y="450"/>
                  </a:lnTo>
                  <a:lnTo>
                    <a:pt x="108" y="451"/>
                  </a:lnTo>
                  <a:lnTo>
                    <a:pt x="115" y="453"/>
                  </a:lnTo>
                  <a:lnTo>
                    <a:pt x="122" y="451"/>
                  </a:lnTo>
                  <a:lnTo>
                    <a:pt x="129" y="450"/>
                  </a:lnTo>
                  <a:lnTo>
                    <a:pt x="142" y="444"/>
                  </a:lnTo>
                  <a:lnTo>
                    <a:pt x="158" y="436"/>
                  </a:lnTo>
                  <a:lnTo>
                    <a:pt x="158" y="436"/>
                  </a:lnTo>
                  <a:lnTo>
                    <a:pt x="177" y="426"/>
                  </a:lnTo>
                  <a:lnTo>
                    <a:pt x="194" y="419"/>
                  </a:lnTo>
                  <a:lnTo>
                    <a:pt x="202" y="417"/>
                  </a:lnTo>
                  <a:lnTo>
                    <a:pt x="211" y="417"/>
                  </a:lnTo>
                  <a:lnTo>
                    <a:pt x="220" y="417"/>
                  </a:lnTo>
                  <a:lnTo>
                    <a:pt x="228" y="420"/>
                  </a:lnTo>
                  <a:lnTo>
                    <a:pt x="228" y="420"/>
                  </a:lnTo>
                  <a:lnTo>
                    <a:pt x="232" y="422"/>
                  </a:lnTo>
                  <a:lnTo>
                    <a:pt x="237" y="422"/>
                  </a:lnTo>
                  <a:lnTo>
                    <a:pt x="242" y="420"/>
                  </a:lnTo>
                  <a:lnTo>
                    <a:pt x="245" y="417"/>
                  </a:lnTo>
                  <a:lnTo>
                    <a:pt x="245" y="417"/>
                  </a:lnTo>
                  <a:lnTo>
                    <a:pt x="247" y="410"/>
                  </a:lnTo>
                  <a:lnTo>
                    <a:pt x="247" y="410"/>
                  </a:lnTo>
                  <a:lnTo>
                    <a:pt x="245" y="403"/>
                  </a:lnTo>
                  <a:lnTo>
                    <a:pt x="240" y="398"/>
                  </a:lnTo>
                  <a:lnTo>
                    <a:pt x="240" y="398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44" name="Rectangle 48">
              <a:extLst>
                <a:ext uri="{FF2B5EF4-FFF2-40B4-BE49-F238E27FC236}">
                  <a16:creationId xmlns:a16="http://schemas.microsoft.com/office/drawing/2014/main" id="{58DE0FB7-032F-4C33-8B40-A5AD4F3704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21509" y="1012827"/>
              <a:ext cx="22226" cy="19685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45" name="Freeform 49">
              <a:extLst>
                <a:ext uri="{FF2B5EF4-FFF2-40B4-BE49-F238E27FC236}">
                  <a16:creationId xmlns:a16="http://schemas.microsoft.com/office/drawing/2014/main" id="{49E736EF-46DA-4653-9B35-BE5988029BB9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6434" y="1011241"/>
              <a:ext cx="55563" cy="198438"/>
            </a:xfrm>
            <a:custGeom>
              <a:avLst/>
              <a:gdLst>
                <a:gd name="T0" fmla="*/ 14 w 35"/>
                <a:gd name="T1" fmla="*/ 125 h 125"/>
                <a:gd name="T2" fmla="*/ 0 w 35"/>
                <a:gd name="T3" fmla="*/ 123 h 125"/>
                <a:gd name="T4" fmla="*/ 21 w 35"/>
                <a:gd name="T5" fmla="*/ 0 h 125"/>
                <a:gd name="T6" fmla="*/ 35 w 35"/>
                <a:gd name="T7" fmla="*/ 3 h 125"/>
                <a:gd name="T8" fmla="*/ 14 w 35"/>
                <a:gd name="T9" fmla="*/ 125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125">
                  <a:moveTo>
                    <a:pt x="14" y="125"/>
                  </a:moveTo>
                  <a:lnTo>
                    <a:pt x="0" y="123"/>
                  </a:lnTo>
                  <a:lnTo>
                    <a:pt x="21" y="0"/>
                  </a:lnTo>
                  <a:lnTo>
                    <a:pt x="35" y="3"/>
                  </a:lnTo>
                  <a:lnTo>
                    <a:pt x="14" y="125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46" name="Freeform 50">
              <a:extLst>
                <a:ext uri="{FF2B5EF4-FFF2-40B4-BE49-F238E27FC236}">
                  <a16:creationId xmlns:a16="http://schemas.microsoft.com/office/drawing/2014/main" id="{4AE1DBE0-0187-40E6-85D7-E55201F00868}"/>
                </a:ext>
              </a:extLst>
            </p:cNvPr>
            <p:cNvSpPr>
              <a:spLocks/>
            </p:cNvSpPr>
            <p:nvPr/>
          </p:nvSpPr>
          <p:spPr bwMode="auto">
            <a:xfrm>
              <a:off x="6692932" y="1041402"/>
              <a:ext cx="77787" cy="195262"/>
            </a:xfrm>
            <a:custGeom>
              <a:avLst/>
              <a:gdLst>
                <a:gd name="T0" fmla="*/ 13 w 49"/>
                <a:gd name="T1" fmla="*/ 123 h 123"/>
                <a:gd name="T2" fmla="*/ 0 w 49"/>
                <a:gd name="T3" fmla="*/ 120 h 123"/>
                <a:gd name="T4" fmla="*/ 37 w 49"/>
                <a:gd name="T5" fmla="*/ 0 h 123"/>
                <a:gd name="T6" fmla="*/ 49 w 49"/>
                <a:gd name="T7" fmla="*/ 5 h 123"/>
                <a:gd name="T8" fmla="*/ 13 w 49"/>
                <a:gd name="T9" fmla="*/ 1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123">
                  <a:moveTo>
                    <a:pt x="13" y="123"/>
                  </a:moveTo>
                  <a:lnTo>
                    <a:pt x="0" y="120"/>
                  </a:lnTo>
                  <a:lnTo>
                    <a:pt x="37" y="0"/>
                  </a:lnTo>
                  <a:lnTo>
                    <a:pt x="49" y="5"/>
                  </a:lnTo>
                  <a:lnTo>
                    <a:pt x="13" y="123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47" name="Freeform 51">
              <a:extLst>
                <a:ext uri="{FF2B5EF4-FFF2-40B4-BE49-F238E27FC236}">
                  <a16:creationId xmlns:a16="http://schemas.microsoft.com/office/drawing/2014/main" id="{BF3E7164-038B-465D-81A3-053DF276DF34}"/>
                </a:ext>
              </a:extLst>
            </p:cNvPr>
            <p:cNvSpPr>
              <a:spLocks/>
            </p:cNvSpPr>
            <p:nvPr/>
          </p:nvSpPr>
          <p:spPr bwMode="auto">
            <a:xfrm>
              <a:off x="6553239" y="1011241"/>
              <a:ext cx="55563" cy="198438"/>
            </a:xfrm>
            <a:custGeom>
              <a:avLst/>
              <a:gdLst>
                <a:gd name="T0" fmla="*/ 21 w 35"/>
                <a:gd name="T1" fmla="*/ 125 h 125"/>
                <a:gd name="T2" fmla="*/ 0 w 35"/>
                <a:gd name="T3" fmla="*/ 3 h 125"/>
                <a:gd name="T4" fmla="*/ 14 w 35"/>
                <a:gd name="T5" fmla="*/ 0 h 125"/>
                <a:gd name="T6" fmla="*/ 35 w 35"/>
                <a:gd name="T7" fmla="*/ 123 h 125"/>
                <a:gd name="T8" fmla="*/ 21 w 35"/>
                <a:gd name="T9" fmla="*/ 125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125">
                  <a:moveTo>
                    <a:pt x="21" y="125"/>
                  </a:moveTo>
                  <a:lnTo>
                    <a:pt x="0" y="3"/>
                  </a:lnTo>
                  <a:lnTo>
                    <a:pt x="14" y="0"/>
                  </a:lnTo>
                  <a:lnTo>
                    <a:pt x="35" y="123"/>
                  </a:lnTo>
                  <a:lnTo>
                    <a:pt x="21" y="125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48" name="Freeform 52">
              <a:extLst>
                <a:ext uri="{FF2B5EF4-FFF2-40B4-BE49-F238E27FC236}">
                  <a16:creationId xmlns:a16="http://schemas.microsoft.com/office/drawing/2014/main" id="{A06F7541-D64B-49CA-94D0-8C569D52999B}"/>
                </a:ext>
              </a:extLst>
            </p:cNvPr>
            <p:cNvSpPr>
              <a:spLocks/>
            </p:cNvSpPr>
            <p:nvPr/>
          </p:nvSpPr>
          <p:spPr bwMode="auto">
            <a:xfrm>
              <a:off x="6494463" y="1041400"/>
              <a:ext cx="77787" cy="195262"/>
            </a:xfrm>
            <a:custGeom>
              <a:avLst/>
              <a:gdLst>
                <a:gd name="T0" fmla="*/ 36 w 49"/>
                <a:gd name="T1" fmla="*/ 123 h 123"/>
                <a:gd name="T2" fmla="*/ 0 w 49"/>
                <a:gd name="T3" fmla="*/ 5 h 123"/>
                <a:gd name="T4" fmla="*/ 12 w 49"/>
                <a:gd name="T5" fmla="*/ 0 h 123"/>
                <a:gd name="T6" fmla="*/ 49 w 49"/>
                <a:gd name="T7" fmla="*/ 120 h 123"/>
                <a:gd name="T8" fmla="*/ 36 w 49"/>
                <a:gd name="T9" fmla="*/ 1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123">
                  <a:moveTo>
                    <a:pt x="36" y="123"/>
                  </a:moveTo>
                  <a:lnTo>
                    <a:pt x="0" y="5"/>
                  </a:lnTo>
                  <a:lnTo>
                    <a:pt x="12" y="0"/>
                  </a:lnTo>
                  <a:lnTo>
                    <a:pt x="49" y="120"/>
                  </a:lnTo>
                  <a:lnTo>
                    <a:pt x="36" y="123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603020202020204" pitchFamily="34" charset="0"/>
              </a:endParaRP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F6F46CA4-5789-4BA5-9E03-723E65534125}"/>
              </a:ext>
            </a:extLst>
          </p:cNvPr>
          <p:cNvGrpSpPr/>
          <p:nvPr/>
        </p:nvGrpSpPr>
        <p:grpSpPr>
          <a:xfrm>
            <a:off x="4347366" y="2904227"/>
            <a:ext cx="1547908" cy="1132492"/>
            <a:chOff x="5862638" y="3038475"/>
            <a:chExt cx="2419350" cy="1770063"/>
          </a:xfrm>
        </p:grpSpPr>
        <p:sp>
          <p:nvSpPr>
            <p:cNvPr id="50" name="Freeform 23">
              <a:extLst>
                <a:ext uri="{FF2B5EF4-FFF2-40B4-BE49-F238E27FC236}">
                  <a16:creationId xmlns:a16="http://schemas.microsoft.com/office/drawing/2014/main" id="{3080C1F6-5F4F-4ED3-9027-929EFE50816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10288" y="3038475"/>
              <a:ext cx="331787" cy="331787"/>
            </a:xfrm>
            <a:custGeom>
              <a:avLst/>
              <a:gdLst>
                <a:gd name="T0" fmla="*/ 204 w 209"/>
                <a:gd name="T1" fmla="*/ 74 h 209"/>
                <a:gd name="T2" fmla="*/ 194 w 209"/>
                <a:gd name="T3" fmla="*/ 50 h 209"/>
                <a:gd name="T4" fmla="*/ 187 w 209"/>
                <a:gd name="T5" fmla="*/ 40 h 209"/>
                <a:gd name="T6" fmla="*/ 168 w 209"/>
                <a:gd name="T7" fmla="*/ 23 h 209"/>
                <a:gd name="T8" fmla="*/ 144 w 209"/>
                <a:gd name="T9" fmla="*/ 9 h 209"/>
                <a:gd name="T10" fmla="*/ 118 w 209"/>
                <a:gd name="T11" fmla="*/ 2 h 209"/>
                <a:gd name="T12" fmla="*/ 104 w 209"/>
                <a:gd name="T13" fmla="*/ 0 h 209"/>
                <a:gd name="T14" fmla="*/ 84 w 209"/>
                <a:gd name="T15" fmla="*/ 4 h 209"/>
                <a:gd name="T16" fmla="*/ 63 w 209"/>
                <a:gd name="T17" fmla="*/ 9 h 209"/>
                <a:gd name="T18" fmla="*/ 31 w 209"/>
                <a:gd name="T19" fmla="*/ 31 h 209"/>
                <a:gd name="T20" fmla="*/ 8 w 209"/>
                <a:gd name="T21" fmla="*/ 65 h 209"/>
                <a:gd name="T22" fmla="*/ 2 w 209"/>
                <a:gd name="T23" fmla="*/ 84 h 209"/>
                <a:gd name="T24" fmla="*/ 0 w 209"/>
                <a:gd name="T25" fmla="*/ 105 h 209"/>
                <a:gd name="T26" fmla="*/ 0 w 209"/>
                <a:gd name="T27" fmla="*/ 117 h 209"/>
                <a:gd name="T28" fmla="*/ 5 w 209"/>
                <a:gd name="T29" fmla="*/ 137 h 209"/>
                <a:gd name="T30" fmla="*/ 17 w 209"/>
                <a:gd name="T31" fmla="*/ 165 h 209"/>
                <a:gd name="T32" fmla="*/ 46 w 209"/>
                <a:gd name="T33" fmla="*/ 192 h 209"/>
                <a:gd name="T34" fmla="*/ 74 w 209"/>
                <a:gd name="T35" fmla="*/ 206 h 209"/>
                <a:gd name="T36" fmla="*/ 94 w 209"/>
                <a:gd name="T37" fmla="*/ 209 h 209"/>
                <a:gd name="T38" fmla="*/ 104 w 209"/>
                <a:gd name="T39" fmla="*/ 209 h 209"/>
                <a:gd name="T40" fmla="*/ 125 w 209"/>
                <a:gd name="T41" fmla="*/ 208 h 209"/>
                <a:gd name="T42" fmla="*/ 146 w 209"/>
                <a:gd name="T43" fmla="*/ 203 h 209"/>
                <a:gd name="T44" fmla="*/ 178 w 209"/>
                <a:gd name="T45" fmla="*/ 180 h 209"/>
                <a:gd name="T46" fmla="*/ 200 w 209"/>
                <a:gd name="T47" fmla="*/ 146 h 209"/>
                <a:gd name="T48" fmla="*/ 207 w 209"/>
                <a:gd name="T49" fmla="*/ 127 h 209"/>
                <a:gd name="T50" fmla="*/ 209 w 209"/>
                <a:gd name="T51" fmla="*/ 105 h 209"/>
                <a:gd name="T52" fmla="*/ 207 w 209"/>
                <a:gd name="T53" fmla="*/ 89 h 209"/>
                <a:gd name="T54" fmla="*/ 204 w 209"/>
                <a:gd name="T55" fmla="*/ 74 h 209"/>
                <a:gd name="T56" fmla="*/ 104 w 209"/>
                <a:gd name="T57" fmla="*/ 197 h 209"/>
                <a:gd name="T58" fmla="*/ 68 w 209"/>
                <a:gd name="T59" fmla="*/ 191 h 209"/>
                <a:gd name="T60" fmla="*/ 39 w 209"/>
                <a:gd name="T61" fmla="*/ 170 h 209"/>
                <a:gd name="T62" fmla="*/ 19 w 209"/>
                <a:gd name="T63" fmla="*/ 141 h 209"/>
                <a:gd name="T64" fmla="*/ 12 w 209"/>
                <a:gd name="T65" fmla="*/ 105 h 209"/>
                <a:gd name="T66" fmla="*/ 14 w 209"/>
                <a:gd name="T67" fmla="*/ 88 h 209"/>
                <a:gd name="T68" fmla="*/ 27 w 209"/>
                <a:gd name="T69" fmla="*/ 53 h 209"/>
                <a:gd name="T70" fmla="*/ 53 w 209"/>
                <a:gd name="T71" fmla="*/ 29 h 209"/>
                <a:gd name="T72" fmla="*/ 86 w 209"/>
                <a:gd name="T73" fmla="*/ 16 h 209"/>
                <a:gd name="T74" fmla="*/ 104 w 209"/>
                <a:gd name="T75" fmla="*/ 14 h 209"/>
                <a:gd name="T76" fmla="*/ 128 w 209"/>
                <a:gd name="T77" fmla="*/ 17 h 209"/>
                <a:gd name="T78" fmla="*/ 152 w 209"/>
                <a:gd name="T79" fmla="*/ 26 h 209"/>
                <a:gd name="T80" fmla="*/ 171 w 209"/>
                <a:gd name="T81" fmla="*/ 41 h 209"/>
                <a:gd name="T82" fmla="*/ 185 w 209"/>
                <a:gd name="T83" fmla="*/ 60 h 209"/>
                <a:gd name="T84" fmla="*/ 84 w 209"/>
                <a:gd name="T85" fmla="*/ 71 h 209"/>
                <a:gd name="T86" fmla="*/ 79 w 209"/>
                <a:gd name="T87" fmla="*/ 69 h 209"/>
                <a:gd name="T88" fmla="*/ 70 w 209"/>
                <a:gd name="T89" fmla="*/ 69 h 209"/>
                <a:gd name="T90" fmla="*/ 67 w 209"/>
                <a:gd name="T91" fmla="*/ 71 h 209"/>
                <a:gd name="T92" fmla="*/ 63 w 209"/>
                <a:gd name="T93" fmla="*/ 79 h 209"/>
                <a:gd name="T94" fmla="*/ 67 w 209"/>
                <a:gd name="T95" fmla="*/ 88 h 209"/>
                <a:gd name="T96" fmla="*/ 130 w 209"/>
                <a:gd name="T97" fmla="*/ 151 h 209"/>
                <a:gd name="T98" fmla="*/ 194 w 209"/>
                <a:gd name="T99" fmla="*/ 84 h 209"/>
                <a:gd name="T100" fmla="*/ 197 w 209"/>
                <a:gd name="T101" fmla="*/ 95 h 209"/>
                <a:gd name="T102" fmla="*/ 197 w 209"/>
                <a:gd name="T103" fmla="*/ 105 h 209"/>
                <a:gd name="T104" fmla="*/ 190 w 209"/>
                <a:gd name="T105" fmla="*/ 141 h 209"/>
                <a:gd name="T106" fmla="*/ 170 w 209"/>
                <a:gd name="T107" fmla="*/ 170 h 209"/>
                <a:gd name="T108" fmla="*/ 140 w 209"/>
                <a:gd name="T109" fmla="*/ 191 h 209"/>
                <a:gd name="T110" fmla="*/ 104 w 209"/>
                <a:gd name="T111" fmla="*/ 197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09" h="209">
                  <a:moveTo>
                    <a:pt x="204" y="74"/>
                  </a:moveTo>
                  <a:lnTo>
                    <a:pt x="204" y="74"/>
                  </a:lnTo>
                  <a:lnTo>
                    <a:pt x="200" y="62"/>
                  </a:lnTo>
                  <a:lnTo>
                    <a:pt x="194" y="50"/>
                  </a:lnTo>
                  <a:lnTo>
                    <a:pt x="194" y="50"/>
                  </a:lnTo>
                  <a:lnTo>
                    <a:pt x="187" y="40"/>
                  </a:lnTo>
                  <a:lnTo>
                    <a:pt x="178" y="29"/>
                  </a:lnTo>
                  <a:lnTo>
                    <a:pt x="168" y="23"/>
                  </a:lnTo>
                  <a:lnTo>
                    <a:pt x="156" y="14"/>
                  </a:lnTo>
                  <a:lnTo>
                    <a:pt x="144" y="9"/>
                  </a:lnTo>
                  <a:lnTo>
                    <a:pt x="132" y="4"/>
                  </a:lnTo>
                  <a:lnTo>
                    <a:pt x="118" y="2"/>
                  </a:lnTo>
                  <a:lnTo>
                    <a:pt x="104" y="0"/>
                  </a:lnTo>
                  <a:lnTo>
                    <a:pt x="104" y="0"/>
                  </a:lnTo>
                  <a:lnTo>
                    <a:pt x="94" y="2"/>
                  </a:lnTo>
                  <a:lnTo>
                    <a:pt x="84" y="4"/>
                  </a:lnTo>
                  <a:lnTo>
                    <a:pt x="74" y="5"/>
                  </a:lnTo>
                  <a:lnTo>
                    <a:pt x="63" y="9"/>
                  </a:lnTo>
                  <a:lnTo>
                    <a:pt x="46" y="19"/>
                  </a:lnTo>
                  <a:lnTo>
                    <a:pt x="31" y="31"/>
                  </a:lnTo>
                  <a:lnTo>
                    <a:pt x="17" y="47"/>
                  </a:lnTo>
                  <a:lnTo>
                    <a:pt x="8" y="65"/>
                  </a:lnTo>
                  <a:lnTo>
                    <a:pt x="5" y="74"/>
                  </a:lnTo>
                  <a:lnTo>
                    <a:pt x="2" y="84"/>
                  </a:lnTo>
                  <a:lnTo>
                    <a:pt x="0" y="95"/>
                  </a:lnTo>
                  <a:lnTo>
                    <a:pt x="0" y="105"/>
                  </a:lnTo>
                  <a:lnTo>
                    <a:pt x="0" y="105"/>
                  </a:lnTo>
                  <a:lnTo>
                    <a:pt x="0" y="117"/>
                  </a:lnTo>
                  <a:lnTo>
                    <a:pt x="2" y="127"/>
                  </a:lnTo>
                  <a:lnTo>
                    <a:pt x="5" y="137"/>
                  </a:lnTo>
                  <a:lnTo>
                    <a:pt x="8" y="146"/>
                  </a:lnTo>
                  <a:lnTo>
                    <a:pt x="17" y="165"/>
                  </a:lnTo>
                  <a:lnTo>
                    <a:pt x="31" y="180"/>
                  </a:lnTo>
                  <a:lnTo>
                    <a:pt x="46" y="192"/>
                  </a:lnTo>
                  <a:lnTo>
                    <a:pt x="63" y="203"/>
                  </a:lnTo>
                  <a:lnTo>
                    <a:pt x="74" y="206"/>
                  </a:lnTo>
                  <a:lnTo>
                    <a:pt x="84" y="208"/>
                  </a:lnTo>
                  <a:lnTo>
                    <a:pt x="94" y="209"/>
                  </a:lnTo>
                  <a:lnTo>
                    <a:pt x="104" y="209"/>
                  </a:lnTo>
                  <a:lnTo>
                    <a:pt x="104" y="209"/>
                  </a:lnTo>
                  <a:lnTo>
                    <a:pt x="115" y="209"/>
                  </a:lnTo>
                  <a:lnTo>
                    <a:pt x="125" y="208"/>
                  </a:lnTo>
                  <a:lnTo>
                    <a:pt x="135" y="206"/>
                  </a:lnTo>
                  <a:lnTo>
                    <a:pt x="146" y="203"/>
                  </a:lnTo>
                  <a:lnTo>
                    <a:pt x="163" y="192"/>
                  </a:lnTo>
                  <a:lnTo>
                    <a:pt x="178" y="180"/>
                  </a:lnTo>
                  <a:lnTo>
                    <a:pt x="192" y="165"/>
                  </a:lnTo>
                  <a:lnTo>
                    <a:pt x="200" y="146"/>
                  </a:lnTo>
                  <a:lnTo>
                    <a:pt x="204" y="137"/>
                  </a:lnTo>
                  <a:lnTo>
                    <a:pt x="207" y="127"/>
                  </a:lnTo>
                  <a:lnTo>
                    <a:pt x="209" y="117"/>
                  </a:lnTo>
                  <a:lnTo>
                    <a:pt x="209" y="105"/>
                  </a:lnTo>
                  <a:lnTo>
                    <a:pt x="209" y="105"/>
                  </a:lnTo>
                  <a:lnTo>
                    <a:pt x="207" y="89"/>
                  </a:lnTo>
                  <a:lnTo>
                    <a:pt x="204" y="74"/>
                  </a:lnTo>
                  <a:lnTo>
                    <a:pt x="204" y="74"/>
                  </a:lnTo>
                  <a:close/>
                  <a:moveTo>
                    <a:pt x="104" y="197"/>
                  </a:moveTo>
                  <a:lnTo>
                    <a:pt x="104" y="197"/>
                  </a:lnTo>
                  <a:lnTo>
                    <a:pt x="86" y="196"/>
                  </a:lnTo>
                  <a:lnTo>
                    <a:pt x="68" y="191"/>
                  </a:lnTo>
                  <a:lnTo>
                    <a:pt x="53" y="182"/>
                  </a:lnTo>
                  <a:lnTo>
                    <a:pt x="39" y="170"/>
                  </a:lnTo>
                  <a:lnTo>
                    <a:pt x="27" y="156"/>
                  </a:lnTo>
                  <a:lnTo>
                    <a:pt x="19" y="141"/>
                  </a:lnTo>
                  <a:lnTo>
                    <a:pt x="14" y="124"/>
                  </a:lnTo>
                  <a:lnTo>
                    <a:pt x="12" y="105"/>
                  </a:lnTo>
                  <a:lnTo>
                    <a:pt x="12" y="105"/>
                  </a:lnTo>
                  <a:lnTo>
                    <a:pt x="14" y="88"/>
                  </a:lnTo>
                  <a:lnTo>
                    <a:pt x="19" y="69"/>
                  </a:lnTo>
                  <a:lnTo>
                    <a:pt x="27" y="53"/>
                  </a:lnTo>
                  <a:lnTo>
                    <a:pt x="39" y="40"/>
                  </a:lnTo>
                  <a:lnTo>
                    <a:pt x="53" y="29"/>
                  </a:lnTo>
                  <a:lnTo>
                    <a:pt x="68" y="21"/>
                  </a:lnTo>
                  <a:lnTo>
                    <a:pt x="86" y="16"/>
                  </a:lnTo>
                  <a:lnTo>
                    <a:pt x="104" y="14"/>
                  </a:lnTo>
                  <a:lnTo>
                    <a:pt x="104" y="14"/>
                  </a:lnTo>
                  <a:lnTo>
                    <a:pt x="116" y="14"/>
                  </a:lnTo>
                  <a:lnTo>
                    <a:pt x="128" y="17"/>
                  </a:lnTo>
                  <a:lnTo>
                    <a:pt x="140" y="21"/>
                  </a:lnTo>
                  <a:lnTo>
                    <a:pt x="152" y="26"/>
                  </a:lnTo>
                  <a:lnTo>
                    <a:pt x="161" y="33"/>
                  </a:lnTo>
                  <a:lnTo>
                    <a:pt x="171" y="41"/>
                  </a:lnTo>
                  <a:lnTo>
                    <a:pt x="178" y="50"/>
                  </a:lnTo>
                  <a:lnTo>
                    <a:pt x="185" y="60"/>
                  </a:lnTo>
                  <a:lnTo>
                    <a:pt x="130" y="117"/>
                  </a:lnTo>
                  <a:lnTo>
                    <a:pt x="84" y="71"/>
                  </a:lnTo>
                  <a:lnTo>
                    <a:pt x="84" y="71"/>
                  </a:lnTo>
                  <a:lnTo>
                    <a:pt x="79" y="69"/>
                  </a:lnTo>
                  <a:lnTo>
                    <a:pt x="75" y="67"/>
                  </a:lnTo>
                  <a:lnTo>
                    <a:pt x="70" y="69"/>
                  </a:lnTo>
                  <a:lnTo>
                    <a:pt x="67" y="71"/>
                  </a:lnTo>
                  <a:lnTo>
                    <a:pt x="67" y="71"/>
                  </a:lnTo>
                  <a:lnTo>
                    <a:pt x="65" y="74"/>
                  </a:lnTo>
                  <a:lnTo>
                    <a:pt x="63" y="79"/>
                  </a:lnTo>
                  <a:lnTo>
                    <a:pt x="65" y="84"/>
                  </a:lnTo>
                  <a:lnTo>
                    <a:pt x="67" y="88"/>
                  </a:lnTo>
                  <a:lnTo>
                    <a:pt x="113" y="134"/>
                  </a:lnTo>
                  <a:lnTo>
                    <a:pt x="130" y="151"/>
                  </a:lnTo>
                  <a:lnTo>
                    <a:pt x="147" y="134"/>
                  </a:lnTo>
                  <a:lnTo>
                    <a:pt x="194" y="84"/>
                  </a:lnTo>
                  <a:lnTo>
                    <a:pt x="194" y="84"/>
                  </a:lnTo>
                  <a:lnTo>
                    <a:pt x="197" y="95"/>
                  </a:lnTo>
                  <a:lnTo>
                    <a:pt x="197" y="105"/>
                  </a:lnTo>
                  <a:lnTo>
                    <a:pt x="197" y="105"/>
                  </a:lnTo>
                  <a:lnTo>
                    <a:pt x="195" y="124"/>
                  </a:lnTo>
                  <a:lnTo>
                    <a:pt x="190" y="141"/>
                  </a:lnTo>
                  <a:lnTo>
                    <a:pt x="182" y="156"/>
                  </a:lnTo>
                  <a:lnTo>
                    <a:pt x="170" y="170"/>
                  </a:lnTo>
                  <a:lnTo>
                    <a:pt x="156" y="182"/>
                  </a:lnTo>
                  <a:lnTo>
                    <a:pt x="140" y="191"/>
                  </a:lnTo>
                  <a:lnTo>
                    <a:pt x="123" y="196"/>
                  </a:lnTo>
                  <a:lnTo>
                    <a:pt x="104" y="197"/>
                  </a:lnTo>
                  <a:lnTo>
                    <a:pt x="104" y="197"/>
                  </a:lnTo>
                  <a:close/>
                </a:path>
              </a:pathLst>
            </a:custGeom>
            <a:solidFill>
              <a:srgbClr val="B2D3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51" name="Freeform 24">
              <a:extLst>
                <a:ext uri="{FF2B5EF4-FFF2-40B4-BE49-F238E27FC236}">
                  <a16:creationId xmlns:a16="http://schemas.microsoft.com/office/drawing/2014/main" id="{C2244CFA-122D-4DFD-9E4A-5518E6365137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300" y="3133725"/>
              <a:ext cx="207962" cy="144462"/>
            </a:xfrm>
            <a:custGeom>
              <a:avLst/>
              <a:gdLst>
                <a:gd name="T0" fmla="*/ 131 w 131"/>
                <a:gd name="T1" fmla="*/ 24 h 91"/>
                <a:gd name="T2" fmla="*/ 84 w 131"/>
                <a:gd name="T3" fmla="*/ 74 h 91"/>
                <a:gd name="T4" fmla="*/ 67 w 131"/>
                <a:gd name="T5" fmla="*/ 91 h 91"/>
                <a:gd name="T6" fmla="*/ 50 w 131"/>
                <a:gd name="T7" fmla="*/ 74 h 91"/>
                <a:gd name="T8" fmla="*/ 4 w 131"/>
                <a:gd name="T9" fmla="*/ 28 h 91"/>
                <a:gd name="T10" fmla="*/ 4 w 131"/>
                <a:gd name="T11" fmla="*/ 28 h 91"/>
                <a:gd name="T12" fmla="*/ 2 w 131"/>
                <a:gd name="T13" fmla="*/ 24 h 91"/>
                <a:gd name="T14" fmla="*/ 0 w 131"/>
                <a:gd name="T15" fmla="*/ 19 h 91"/>
                <a:gd name="T16" fmla="*/ 2 w 131"/>
                <a:gd name="T17" fmla="*/ 14 h 91"/>
                <a:gd name="T18" fmla="*/ 4 w 131"/>
                <a:gd name="T19" fmla="*/ 11 h 91"/>
                <a:gd name="T20" fmla="*/ 4 w 131"/>
                <a:gd name="T21" fmla="*/ 11 h 91"/>
                <a:gd name="T22" fmla="*/ 7 w 131"/>
                <a:gd name="T23" fmla="*/ 9 h 91"/>
                <a:gd name="T24" fmla="*/ 12 w 131"/>
                <a:gd name="T25" fmla="*/ 7 h 91"/>
                <a:gd name="T26" fmla="*/ 16 w 131"/>
                <a:gd name="T27" fmla="*/ 9 h 91"/>
                <a:gd name="T28" fmla="*/ 21 w 131"/>
                <a:gd name="T29" fmla="*/ 11 h 91"/>
                <a:gd name="T30" fmla="*/ 67 w 131"/>
                <a:gd name="T31" fmla="*/ 57 h 91"/>
                <a:gd name="T32" fmla="*/ 122 w 131"/>
                <a:gd name="T33" fmla="*/ 0 h 91"/>
                <a:gd name="T34" fmla="*/ 122 w 131"/>
                <a:gd name="T35" fmla="*/ 0 h 91"/>
                <a:gd name="T36" fmla="*/ 127 w 131"/>
                <a:gd name="T37" fmla="*/ 12 h 91"/>
                <a:gd name="T38" fmla="*/ 131 w 131"/>
                <a:gd name="T39" fmla="*/ 24 h 91"/>
                <a:gd name="T40" fmla="*/ 131 w 131"/>
                <a:gd name="T41" fmla="*/ 24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31" h="91">
                  <a:moveTo>
                    <a:pt x="131" y="24"/>
                  </a:moveTo>
                  <a:lnTo>
                    <a:pt x="84" y="74"/>
                  </a:lnTo>
                  <a:lnTo>
                    <a:pt x="67" y="91"/>
                  </a:lnTo>
                  <a:lnTo>
                    <a:pt x="50" y="74"/>
                  </a:lnTo>
                  <a:lnTo>
                    <a:pt x="4" y="28"/>
                  </a:lnTo>
                  <a:lnTo>
                    <a:pt x="4" y="28"/>
                  </a:lnTo>
                  <a:lnTo>
                    <a:pt x="2" y="24"/>
                  </a:lnTo>
                  <a:lnTo>
                    <a:pt x="0" y="19"/>
                  </a:lnTo>
                  <a:lnTo>
                    <a:pt x="2" y="14"/>
                  </a:lnTo>
                  <a:lnTo>
                    <a:pt x="4" y="11"/>
                  </a:lnTo>
                  <a:lnTo>
                    <a:pt x="4" y="11"/>
                  </a:lnTo>
                  <a:lnTo>
                    <a:pt x="7" y="9"/>
                  </a:lnTo>
                  <a:lnTo>
                    <a:pt x="12" y="7"/>
                  </a:lnTo>
                  <a:lnTo>
                    <a:pt x="16" y="9"/>
                  </a:lnTo>
                  <a:lnTo>
                    <a:pt x="21" y="11"/>
                  </a:lnTo>
                  <a:lnTo>
                    <a:pt x="67" y="57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7" y="12"/>
                  </a:lnTo>
                  <a:lnTo>
                    <a:pt x="131" y="24"/>
                  </a:lnTo>
                  <a:lnTo>
                    <a:pt x="131" y="2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52" name="Freeform 25">
              <a:extLst>
                <a:ext uri="{FF2B5EF4-FFF2-40B4-BE49-F238E27FC236}">
                  <a16:creationId xmlns:a16="http://schemas.microsoft.com/office/drawing/2014/main" id="{952FA96C-4A9A-4207-BB66-E38B50FD74F7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0300" y="3041650"/>
              <a:ext cx="307975" cy="236537"/>
            </a:xfrm>
            <a:custGeom>
              <a:avLst/>
              <a:gdLst>
                <a:gd name="T0" fmla="*/ 191 w 194"/>
                <a:gd name="T1" fmla="*/ 21 h 149"/>
                <a:gd name="T2" fmla="*/ 141 w 194"/>
                <a:gd name="T3" fmla="*/ 72 h 149"/>
                <a:gd name="T4" fmla="*/ 131 w 194"/>
                <a:gd name="T5" fmla="*/ 82 h 149"/>
                <a:gd name="T6" fmla="*/ 84 w 194"/>
                <a:gd name="T7" fmla="*/ 132 h 149"/>
                <a:gd name="T8" fmla="*/ 67 w 194"/>
                <a:gd name="T9" fmla="*/ 149 h 149"/>
                <a:gd name="T10" fmla="*/ 50 w 194"/>
                <a:gd name="T11" fmla="*/ 132 h 149"/>
                <a:gd name="T12" fmla="*/ 4 w 194"/>
                <a:gd name="T13" fmla="*/ 86 h 149"/>
                <a:gd name="T14" fmla="*/ 4 w 194"/>
                <a:gd name="T15" fmla="*/ 86 h 149"/>
                <a:gd name="T16" fmla="*/ 2 w 194"/>
                <a:gd name="T17" fmla="*/ 82 h 149"/>
                <a:gd name="T18" fmla="*/ 0 w 194"/>
                <a:gd name="T19" fmla="*/ 77 h 149"/>
                <a:gd name="T20" fmla="*/ 2 w 194"/>
                <a:gd name="T21" fmla="*/ 72 h 149"/>
                <a:gd name="T22" fmla="*/ 4 w 194"/>
                <a:gd name="T23" fmla="*/ 69 h 149"/>
                <a:gd name="T24" fmla="*/ 4 w 194"/>
                <a:gd name="T25" fmla="*/ 69 h 149"/>
                <a:gd name="T26" fmla="*/ 7 w 194"/>
                <a:gd name="T27" fmla="*/ 67 h 149"/>
                <a:gd name="T28" fmla="*/ 12 w 194"/>
                <a:gd name="T29" fmla="*/ 65 h 149"/>
                <a:gd name="T30" fmla="*/ 16 w 194"/>
                <a:gd name="T31" fmla="*/ 67 h 149"/>
                <a:gd name="T32" fmla="*/ 21 w 194"/>
                <a:gd name="T33" fmla="*/ 69 h 149"/>
                <a:gd name="T34" fmla="*/ 67 w 194"/>
                <a:gd name="T35" fmla="*/ 115 h 149"/>
                <a:gd name="T36" fmla="*/ 122 w 194"/>
                <a:gd name="T37" fmla="*/ 58 h 149"/>
                <a:gd name="T38" fmla="*/ 131 w 194"/>
                <a:gd name="T39" fmla="*/ 48 h 149"/>
                <a:gd name="T40" fmla="*/ 173 w 194"/>
                <a:gd name="T41" fmla="*/ 3 h 149"/>
                <a:gd name="T42" fmla="*/ 173 w 194"/>
                <a:gd name="T43" fmla="*/ 3 h 149"/>
                <a:gd name="T44" fmla="*/ 179 w 194"/>
                <a:gd name="T45" fmla="*/ 0 h 149"/>
                <a:gd name="T46" fmla="*/ 182 w 194"/>
                <a:gd name="T47" fmla="*/ 0 h 149"/>
                <a:gd name="T48" fmla="*/ 187 w 194"/>
                <a:gd name="T49" fmla="*/ 0 h 149"/>
                <a:gd name="T50" fmla="*/ 191 w 194"/>
                <a:gd name="T51" fmla="*/ 3 h 149"/>
                <a:gd name="T52" fmla="*/ 191 w 194"/>
                <a:gd name="T53" fmla="*/ 3 h 149"/>
                <a:gd name="T54" fmla="*/ 194 w 194"/>
                <a:gd name="T55" fmla="*/ 7 h 149"/>
                <a:gd name="T56" fmla="*/ 194 w 194"/>
                <a:gd name="T57" fmla="*/ 12 h 149"/>
                <a:gd name="T58" fmla="*/ 194 w 194"/>
                <a:gd name="T59" fmla="*/ 15 h 149"/>
                <a:gd name="T60" fmla="*/ 191 w 194"/>
                <a:gd name="T61" fmla="*/ 21 h 149"/>
                <a:gd name="T62" fmla="*/ 191 w 194"/>
                <a:gd name="T63" fmla="*/ 21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94" h="149">
                  <a:moveTo>
                    <a:pt x="191" y="21"/>
                  </a:moveTo>
                  <a:lnTo>
                    <a:pt x="141" y="72"/>
                  </a:lnTo>
                  <a:lnTo>
                    <a:pt x="131" y="82"/>
                  </a:lnTo>
                  <a:lnTo>
                    <a:pt x="84" y="132"/>
                  </a:lnTo>
                  <a:lnTo>
                    <a:pt x="67" y="149"/>
                  </a:lnTo>
                  <a:lnTo>
                    <a:pt x="50" y="132"/>
                  </a:lnTo>
                  <a:lnTo>
                    <a:pt x="4" y="86"/>
                  </a:lnTo>
                  <a:lnTo>
                    <a:pt x="4" y="86"/>
                  </a:lnTo>
                  <a:lnTo>
                    <a:pt x="2" y="82"/>
                  </a:lnTo>
                  <a:lnTo>
                    <a:pt x="0" y="77"/>
                  </a:lnTo>
                  <a:lnTo>
                    <a:pt x="2" y="72"/>
                  </a:lnTo>
                  <a:lnTo>
                    <a:pt x="4" y="69"/>
                  </a:lnTo>
                  <a:lnTo>
                    <a:pt x="4" y="69"/>
                  </a:lnTo>
                  <a:lnTo>
                    <a:pt x="7" y="67"/>
                  </a:lnTo>
                  <a:lnTo>
                    <a:pt x="12" y="65"/>
                  </a:lnTo>
                  <a:lnTo>
                    <a:pt x="16" y="67"/>
                  </a:lnTo>
                  <a:lnTo>
                    <a:pt x="21" y="69"/>
                  </a:lnTo>
                  <a:lnTo>
                    <a:pt x="67" y="115"/>
                  </a:lnTo>
                  <a:lnTo>
                    <a:pt x="122" y="58"/>
                  </a:lnTo>
                  <a:lnTo>
                    <a:pt x="131" y="48"/>
                  </a:lnTo>
                  <a:lnTo>
                    <a:pt x="173" y="3"/>
                  </a:lnTo>
                  <a:lnTo>
                    <a:pt x="173" y="3"/>
                  </a:lnTo>
                  <a:lnTo>
                    <a:pt x="179" y="0"/>
                  </a:lnTo>
                  <a:lnTo>
                    <a:pt x="182" y="0"/>
                  </a:lnTo>
                  <a:lnTo>
                    <a:pt x="187" y="0"/>
                  </a:lnTo>
                  <a:lnTo>
                    <a:pt x="191" y="3"/>
                  </a:lnTo>
                  <a:lnTo>
                    <a:pt x="191" y="3"/>
                  </a:lnTo>
                  <a:lnTo>
                    <a:pt x="194" y="7"/>
                  </a:lnTo>
                  <a:lnTo>
                    <a:pt x="194" y="12"/>
                  </a:lnTo>
                  <a:lnTo>
                    <a:pt x="194" y="15"/>
                  </a:lnTo>
                  <a:lnTo>
                    <a:pt x="191" y="21"/>
                  </a:lnTo>
                  <a:lnTo>
                    <a:pt x="191" y="21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53" name="Freeform 26">
              <a:extLst>
                <a:ext uri="{FF2B5EF4-FFF2-40B4-BE49-F238E27FC236}">
                  <a16:creationId xmlns:a16="http://schemas.microsoft.com/office/drawing/2014/main" id="{A39C4006-DA43-4649-B3D2-B5962EF98DA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32513" y="4162425"/>
              <a:ext cx="331787" cy="333375"/>
            </a:xfrm>
            <a:custGeom>
              <a:avLst/>
              <a:gdLst>
                <a:gd name="T0" fmla="*/ 204 w 209"/>
                <a:gd name="T1" fmla="*/ 74 h 210"/>
                <a:gd name="T2" fmla="*/ 193 w 209"/>
                <a:gd name="T3" fmla="*/ 50 h 210"/>
                <a:gd name="T4" fmla="*/ 186 w 209"/>
                <a:gd name="T5" fmla="*/ 40 h 210"/>
                <a:gd name="T6" fmla="*/ 168 w 209"/>
                <a:gd name="T7" fmla="*/ 23 h 210"/>
                <a:gd name="T8" fmla="*/ 144 w 209"/>
                <a:gd name="T9" fmla="*/ 9 h 210"/>
                <a:gd name="T10" fmla="*/ 118 w 209"/>
                <a:gd name="T11" fmla="*/ 2 h 210"/>
                <a:gd name="T12" fmla="*/ 104 w 209"/>
                <a:gd name="T13" fmla="*/ 0 h 210"/>
                <a:gd name="T14" fmla="*/ 84 w 209"/>
                <a:gd name="T15" fmla="*/ 4 h 210"/>
                <a:gd name="T16" fmla="*/ 63 w 209"/>
                <a:gd name="T17" fmla="*/ 9 h 210"/>
                <a:gd name="T18" fmla="*/ 30 w 209"/>
                <a:gd name="T19" fmla="*/ 31 h 210"/>
                <a:gd name="T20" fmla="*/ 6 w 209"/>
                <a:gd name="T21" fmla="*/ 66 h 210"/>
                <a:gd name="T22" fmla="*/ 1 w 209"/>
                <a:gd name="T23" fmla="*/ 84 h 210"/>
                <a:gd name="T24" fmla="*/ 0 w 209"/>
                <a:gd name="T25" fmla="*/ 105 h 210"/>
                <a:gd name="T26" fmla="*/ 0 w 209"/>
                <a:gd name="T27" fmla="*/ 117 h 210"/>
                <a:gd name="T28" fmla="*/ 3 w 209"/>
                <a:gd name="T29" fmla="*/ 138 h 210"/>
                <a:gd name="T30" fmla="*/ 17 w 209"/>
                <a:gd name="T31" fmla="*/ 163 h 210"/>
                <a:gd name="T32" fmla="*/ 46 w 209"/>
                <a:gd name="T33" fmla="*/ 192 h 210"/>
                <a:gd name="T34" fmla="*/ 73 w 209"/>
                <a:gd name="T35" fmla="*/ 206 h 210"/>
                <a:gd name="T36" fmla="*/ 94 w 209"/>
                <a:gd name="T37" fmla="*/ 210 h 210"/>
                <a:gd name="T38" fmla="*/ 104 w 209"/>
                <a:gd name="T39" fmla="*/ 210 h 210"/>
                <a:gd name="T40" fmla="*/ 125 w 209"/>
                <a:gd name="T41" fmla="*/ 208 h 210"/>
                <a:gd name="T42" fmla="*/ 145 w 209"/>
                <a:gd name="T43" fmla="*/ 203 h 210"/>
                <a:gd name="T44" fmla="*/ 178 w 209"/>
                <a:gd name="T45" fmla="*/ 180 h 210"/>
                <a:gd name="T46" fmla="*/ 200 w 209"/>
                <a:gd name="T47" fmla="*/ 146 h 210"/>
                <a:gd name="T48" fmla="*/ 207 w 209"/>
                <a:gd name="T49" fmla="*/ 127 h 210"/>
                <a:gd name="T50" fmla="*/ 209 w 209"/>
                <a:gd name="T51" fmla="*/ 105 h 210"/>
                <a:gd name="T52" fmla="*/ 207 w 209"/>
                <a:gd name="T53" fmla="*/ 90 h 210"/>
                <a:gd name="T54" fmla="*/ 204 w 209"/>
                <a:gd name="T55" fmla="*/ 74 h 210"/>
                <a:gd name="T56" fmla="*/ 104 w 209"/>
                <a:gd name="T57" fmla="*/ 198 h 210"/>
                <a:gd name="T58" fmla="*/ 68 w 209"/>
                <a:gd name="T59" fmla="*/ 191 h 210"/>
                <a:gd name="T60" fmla="*/ 39 w 209"/>
                <a:gd name="T61" fmla="*/ 170 h 210"/>
                <a:gd name="T62" fmla="*/ 18 w 209"/>
                <a:gd name="T63" fmla="*/ 141 h 210"/>
                <a:gd name="T64" fmla="*/ 12 w 209"/>
                <a:gd name="T65" fmla="*/ 105 h 210"/>
                <a:gd name="T66" fmla="*/ 13 w 209"/>
                <a:gd name="T67" fmla="*/ 88 h 210"/>
                <a:gd name="T68" fmla="*/ 27 w 209"/>
                <a:gd name="T69" fmla="*/ 54 h 210"/>
                <a:gd name="T70" fmla="*/ 53 w 209"/>
                <a:gd name="T71" fmla="*/ 30 h 210"/>
                <a:gd name="T72" fmla="*/ 85 w 209"/>
                <a:gd name="T73" fmla="*/ 16 h 210"/>
                <a:gd name="T74" fmla="*/ 104 w 209"/>
                <a:gd name="T75" fmla="*/ 14 h 210"/>
                <a:gd name="T76" fmla="*/ 128 w 209"/>
                <a:gd name="T77" fmla="*/ 18 h 210"/>
                <a:gd name="T78" fmla="*/ 150 w 209"/>
                <a:gd name="T79" fmla="*/ 26 h 210"/>
                <a:gd name="T80" fmla="*/ 169 w 209"/>
                <a:gd name="T81" fmla="*/ 42 h 210"/>
                <a:gd name="T82" fmla="*/ 185 w 209"/>
                <a:gd name="T83" fmla="*/ 60 h 210"/>
                <a:gd name="T84" fmla="*/ 84 w 209"/>
                <a:gd name="T85" fmla="*/ 71 h 210"/>
                <a:gd name="T86" fmla="*/ 78 w 209"/>
                <a:gd name="T87" fmla="*/ 69 h 210"/>
                <a:gd name="T88" fmla="*/ 70 w 209"/>
                <a:gd name="T89" fmla="*/ 69 h 210"/>
                <a:gd name="T90" fmla="*/ 66 w 209"/>
                <a:gd name="T91" fmla="*/ 71 h 210"/>
                <a:gd name="T92" fmla="*/ 63 w 209"/>
                <a:gd name="T93" fmla="*/ 79 h 210"/>
                <a:gd name="T94" fmla="*/ 66 w 209"/>
                <a:gd name="T95" fmla="*/ 88 h 210"/>
                <a:gd name="T96" fmla="*/ 130 w 209"/>
                <a:gd name="T97" fmla="*/ 151 h 210"/>
                <a:gd name="T98" fmla="*/ 193 w 209"/>
                <a:gd name="T99" fmla="*/ 84 h 210"/>
                <a:gd name="T100" fmla="*/ 195 w 209"/>
                <a:gd name="T101" fmla="*/ 95 h 210"/>
                <a:gd name="T102" fmla="*/ 197 w 209"/>
                <a:gd name="T103" fmla="*/ 105 h 210"/>
                <a:gd name="T104" fmla="*/ 190 w 209"/>
                <a:gd name="T105" fmla="*/ 141 h 210"/>
                <a:gd name="T106" fmla="*/ 169 w 209"/>
                <a:gd name="T107" fmla="*/ 170 h 210"/>
                <a:gd name="T108" fmla="*/ 140 w 209"/>
                <a:gd name="T109" fmla="*/ 191 h 210"/>
                <a:gd name="T110" fmla="*/ 104 w 209"/>
                <a:gd name="T111" fmla="*/ 198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09" h="210">
                  <a:moveTo>
                    <a:pt x="204" y="74"/>
                  </a:moveTo>
                  <a:lnTo>
                    <a:pt x="204" y="74"/>
                  </a:lnTo>
                  <a:lnTo>
                    <a:pt x="200" y="62"/>
                  </a:lnTo>
                  <a:lnTo>
                    <a:pt x="193" y="50"/>
                  </a:lnTo>
                  <a:lnTo>
                    <a:pt x="193" y="50"/>
                  </a:lnTo>
                  <a:lnTo>
                    <a:pt x="186" y="40"/>
                  </a:lnTo>
                  <a:lnTo>
                    <a:pt x="176" y="30"/>
                  </a:lnTo>
                  <a:lnTo>
                    <a:pt x="168" y="23"/>
                  </a:lnTo>
                  <a:lnTo>
                    <a:pt x="156" y="14"/>
                  </a:lnTo>
                  <a:lnTo>
                    <a:pt x="144" y="9"/>
                  </a:lnTo>
                  <a:lnTo>
                    <a:pt x="132" y="4"/>
                  </a:lnTo>
                  <a:lnTo>
                    <a:pt x="118" y="2"/>
                  </a:lnTo>
                  <a:lnTo>
                    <a:pt x="104" y="0"/>
                  </a:lnTo>
                  <a:lnTo>
                    <a:pt x="104" y="0"/>
                  </a:lnTo>
                  <a:lnTo>
                    <a:pt x="94" y="2"/>
                  </a:lnTo>
                  <a:lnTo>
                    <a:pt x="84" y="4"/>
                  </a:lnTo>
                  <a:lnTo>
                    <a:pt x="73" y="6"/>
                  </a:lnTo>
                  <a:lnTo>
                    <a:pt x="63" y="9"/>
                  </a:lnTo>
                  <a:lnTo>
                    <a:pt x="46" y="19"/>
                  </a:lnTo>
                  <a:lnTo>
                    <a:pt x="30" y="31"/>
                  </a:lnTo>
                  <a:lnTo>
                    <a:pt x="17" y="47"/>
                  </a:lnTo>
                  <a:lnTo>
                    <a:pt x="6" y="66"/>
                  </a:lnTo>
                  <a:lnTo>
                    <a:pt x="3" y="74"/>
                  </a:lnTo>
                  <a:lnTo>
                    <a:pt x="1" y="84"/>
                  </a:lnTo>
                  <a:lnTo>
                    <a:pt x="0" y="95"/>
                  </a:lnTo>
                  <a:lnTo>
                    <a:pt x="0" y="105"/>
                  </a:lnTo>
                  <a:lnTo>
                    <a:pt x="0" y="105"/>
                  </a:lnTo>
                  <a:lnTo>
                    <a:pt x="0" y="117"/>
                  </a:lnTo>
                  <a:lnTo>
                    <a:pt x="1" y="127"/>
                  </a:lnTo>
                  <a:lnTo>
                    <a:pt x="3" y="138"/>
                  </a:lnTo>
                  <a:lnTo>
                    <a:pt x="6" y="146"/>
                  </a:lnTo>
                  <a:lnTo>
                    <a:pt x="17" y="163"/>
                  </a:lnTo>
                  <a:lnTo>
                    <a:pt x="30" y="180"/>
                  </a:lnTo>
                  <a:lnTo>
                    <a:pt x="46" y="192"/>
                  </a:lnTo>
                  <a:lnTo>
                    <a:pt x="63" y="203"/>
                  </a:lnTo>
                  <a:lnTo>
                    <a:pt x="73" y="206"/>
                  </a:lnTo>
                  <a:lnTo>
                    <a:pt x="84" y="208"/>
                  </a:lnTo>
                  <a:lnTo>
                    <a:pt x="94" y="210"/>
                  </a:lnTo>
                  <a:lnTo>
                    <a:pt x="104" y="210"/>
                  </a:lnTo>
                  <a:lnTo>
                    <a:pt x="104" y="210"/>
                  </a:lnTo>
                  <a:lnTo>
                    <a:pt x="114" y="210"/>
                  </a:lnTo>
                  <a:lnTo>
                    <a:pt x="125" y="208"/>
                  </a:lnTo>
                  <a:lnTo>
                    <a:pt x="135" y="206"/>
                  </a:lnTo>
                  <a:lnTo>
                    <a:pt x="145" y="203"/>
                  </a:lnTo>
                  <a:lnTo>
                    <a:pt x="162" y="192"/>
                  </a:lnTo>
                  <a:lnTo>
                    <a:pt x="178" y="180"/>
                  </a:lnTo>
                  <a:lnTo>
                    <a:pt x="192" y="163"/>
                  </a:lnTo>
                  <a:lnTo>
                    <a:pt x="200" y="146"/>
                  </a:lnTo>
                  <a:lnTo>
                    <a:pt x="204" y="138"/>
                  </a:lnTo>
                  <a:lnTo>
                    <a:pt x="207" y="127"/>
                  </a:lnTo>
                  <a:lnTo>
                    <a:pt x="209" y="117"/>
                  </a:lnTo>
                  <a:lnTo>
                    <a:pt x="209" y="105"/>
                  </a:lnTo>
                  <a:lnTo>
                    <a:pt x="209" y="105"/>
                  </a:lnTo>
                  <a:lnTo>
                    <a:pt x="207" y="90"/>
                  </a:lnTo>
                  <a:lnTo>
                    <a:pt x="204" y="74"/>
                  </a:lnTo>
                  <a:lnTo>
                    <a:pt x="204" y="74"/>
                  </a:lnTo>
                  <a:close/>
                  <a:moveTo>
                    <a:pt x="104" y="198"/>
                  </a:moveTo>
                  <a:lnTo>
                    <a:pt x="104" y="198"/>
                  </a:lnTo>
                  <a:lnTo>
                    <a:pt x="85" y="196"/>
                  </a:lnTo>
                  <a:lnTo>
                    <a:pt x="68" y="191"/>
                  </a:lnTo>
                  <a:lnTo>
                    <a:pt x="53" y="182"/>
                  </a:lnTo>
                  <a:lnTo>
                    <a:pt x="39" y="170"/>
                  </a:lnTo>
                  <a:lnTo>
                    <a:pt x="27" y="156"/>
                  </a:lnTo>
                  <a:lnTo>
                    <a:pt x="18" y="141"/>
                  </a:lnTo>
                  <a:lnTo>
                    <a:pt x="13" y="124"/>
                  </a:lnTo>
                  <a:lnTo>
                    <a:pt x="12" y="105"/>
                  </a:lnTo>
                  <a:lnTo>
                    <a:pt x="12" y="105"/>
                  </a:lnTo>
                  <a:lnTo>
                    <a:pt x="13" y="88"/>
                  </a:lnTo>
                  <a:lnTo>
                    <a:pt x="18" y="69"/>
                  </a:lnTo>
                  <a:lnTo>
                    <a:pt x="27" y="54"/>
                  </a:lnTo>
                  <a:lnTo>
                    <a:pt x="39" y="40"/>
                  </a:lnTo>
                  <a:lnTo>
                    <a:pt x="53" y="30"/>
                  </a:lnTo>
                  <a:lnTo>
                    <a:pt x="68" y="21"/>
                  </a:lnTo>
                  <a:lnTo>
                    <a:pt x="85" y="16"/>
                  </a:lnTo>
                  <a:lnTo>
                    <a:pt x="104" y="14"/>
                  </a:lnTo>
                  <a:lnTo>
                    <a:pt x="104" y="14"/>
                  </a:lnTo>
                  <a:lnTo>
                    <a:pt x="116" y="14"/>
                  </a:lnTo>
                  <a:lnTo>
                    <a:pt x="128" y="18"/>
                  </a:lnTo>
                  <a:lnTo>
                    <a:pt x="140" y="21"/>
                  </a:lnTo>
                  <a:lnTo>
                    <a:pt x="150" y="26"/>
                  </a:lnTo>
                  <a:lnTo>
                    <a:pt x="161" y="33"/>
                  </a:lnTo>
                  <a:lnTo>
                    <a:pt x="169" y="42"/>
                  </a:lnTo>
                  <a:lnTo>
                    <a:pt x="178" y="50"/>
                  </a:lnTo>
                  <a:lnTo>
                    <a:pt x="185" y="60"/>
                  </a:lnTo>
                  <a:lnTo>
                    <a:pt x="130" y="117"/>
                  </a:lnTo>
                  <a:lnTo>
                    <a:pt x="84" y="71"/>
                  </a:lnTo>
                  <a:lnTo>
                    <a:pt x="84" y="71"/>
                  </a:lnTo>
                  <a:lnTo>
                    <a:pt x="78" y="69"/>
                  </a:lnTo>
                  <a:lnTo>
                    <a:pt x="75" y="67"/>
                  </a:lnTo>
                  <a:lnTo>
                    <a:pt x="70" y="69"/>
                  </a:lnTo>
                  <a:lnTo>
                    <a:pt x="66" y="71"/>
                  </a:lnTo>
                  <a:lnTo>
                    <a:pt x="66" y="71"/>
                  </a:lnTo>
                  <a:lnTo>
                    <a:pt x="63" y="74"/>
                  </a:lnTo>
                  <a:lnTo>
                    <a:pt x="63" y="79"/>
                  </a:lnTo>
                  <a:lnTo>
                    <a:pt x="63" y="84"/>
                  </a:lnTo>
                  <a:lnTo>
                    <a:pt x="66" y="88"/>
                  </a:lnTo>
                  <a:lnTo>
                    <a:pt x="113" y="134"/>
                  </a:lnTo>
                  <a:lnTo>
                    <a:pt x="130" y="151"/>
                  </a:lnTo>
                  <a:lnTo>
                    <a:pt x="147" y="134"/>
                  </a:lnTo>
                  <a:lnTo>
                    <a:pt x="193" y="84"/>
                  </a:lnTo>
                  <a:lnTo>
                    <a:pt x="193" y="84"/>
                  </a:lnTo>
                  <a:lnTo>
                    <a:pt x="195" y="95"/>
                  </a:lnTo>
                  <a:lnTo>
                    <a:pt x="197" y="105"/>
                  </a:lnTo>
                  <a:lnTo>
                    <a:pt x="197" y="105"/>
                  </a:lnTo>
                  <a:lnTo>
                    <a:pt x="195" y="124"/>
                  </a:lnTo>
                  <a:lnTo>
                    <a:pt x="190" y="141"/>
                  </a:lnTo>
                  <a:lnTo>
                    <a:pt x="181" y="156"/>
                  </a:lnTo>
                  <a:lnTo>
                    <a:pt x="169" y="170"/>
                  </a:lnTo>
                  <a:lnTo>
                    <a:pt x="156" y="182"/>
                  </a:lnTo>
                  <a:lnTo>
                    <a:pt x="140" y="191"/>
                  </a:lnTo>
                  <a:lnTo>
                    <a:pt x="123" y="196"/>
                  </a:lnTo>
                  <a:lnTo>
                    <a:pt x="104" y="198"/>
                  </a:lnTo>
                  <a:lnTo>
                    <a:pt x="104" y="198"/>
                  </a:lnTo>
                  <a:close/>
                </a:path>
              </a:pathLst>
            </a:custGeom>
            <a:solidFill>
              <a:srgbClr val="B2D3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54" name="Freeform 27">
              <a:extLst>
                <a:ext uri="{FF2B5EF4-FFF2-40B4-BE49-F238E27FC236}">
                  <a16:creationId xmlns:a16="http://schemas.microsoft.com/office/drawing/2014/main" id="{0D9E249A-5636-4955-A3B0-A241DFF9F09C}"/>
                </a:ext>
              </a:extLst>
            </p:cNvPr>
            <p:cNvSpPr>
              <a:spLocks/>
            </p:cNvSpPr>
            <p:nvPr/>
          </p:nvSpPr>
          <p:spPr bwMode="auto">
            <a:xfrm>
              <a:off x="6232525" y="4257675"/>
              <a:ext cx="206375" cy="144462"/>
            </a:xfrm>
            <a:custGeom>
              <a:avLst/>
              <a:gdLst>
                <a:gd name="T0" fmla="*/ 130 w 130"/>
                <a:gd name="T1" fmla="*/ 24 h 91"/>
                <a:gd name="T2" fmla="*/ 84 w 130"/>
                <a:gd name="T3" fmla="*/ 74 h 91"/>
                <a:gd name="T4" fmla="*/ 67 w 130"/>
                <a:gd name="T5" fmla="*/ 91 h 91"/>
                <a:gd name="T6" fmla="*/ 50 w 130"/>
                <a:gd name="T7" fmla="*/ 74 h 91"/>
                <a:gd name="T8" fmla="*/ 3 w 130"/>
                <a:gd name="T9" fmla="*/ 28 h 91"/>
                <a:gd name="T10" fmla="*/ 3 w 130"/>
                <a:gd name="T11" fmla="*/ 28 h 91"/>
                <a:gd name="T12" fmla="*/ 0 w 130"/>
                <a:gd name="T13" fmla="*/ 24 h 91"/>
                <a:gd name="T14" fmla="*/ 0 w 130"/>
                <a:gd name="T15" fmla="*/ 19 h 91"/>
                <a:gd name="T16" fmla="*/ 0 w 130"/>
                <a:gd name="T17" fmla="*/ 14 h 91"/>
                <a:gd name="T18" fmla="*/ 3 w 130"/>
                <a:gd name="T19" fmla="*/ 11 h 91"/>
                <a:gd name="T20" fmla="*/ 3 w 130"/>
                <a:gd name="T21" fmla="*/ 11 h 91"/>
                <a:gd name="T22" fmla="*/ 7 w 130"/>
                <a:gd name="T23" fmla="*/ 9 h 91"/>
                <a:gd name="T24" fmla="*/ 12 w 130"/>
                <a:gd name="T25" fmla="*/ 7 h 91"/>
                <a:gd name="T26" fmla="*/ 15 w 130"/>
                <a:gd name="T27" fmla="*/ 9 h 91"/>
                <a:gd name="T28" fmla="*/ 21 w 130"/>
                <a:gd name="T29" fmla="*/ 11 h 91"/>
                <a:gd name="T30" fmla="*/ 67 w 130"/>
                <a:gd name="T31" fmla="*/ 57 h 91"/>
                <a:gd name="T32" fmla="*/ 122 w 130"/>
                <a:gd name="T33" fmla="*/ 0 h 91"/>
                <a:gd name="T34" fmla="*/ 122 w 130"/>
                <a:gd name="T35" fmla="*/ 0 h 91"/>
                <a:gd name="T36" fmla="*/ 127 w 130"/>
                <a:gd name="T37" fmla="*/ 12 h 91"/>
                <a:gd name="T38" fmla="*/ 130 w 130"/>
                <a:gd name="T39" fmla="*/ 24 h 91"/>
                <a:gd name="T40" fmla="*/ 130 w 130"/>
                <a:gd name="T41" fmla="*/ 24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30" h="91">
                  <a:moveTo>
                    <a:pt x="130" y="24"/>
                  </a:moveTo>
                  <a:lnTo>
                    <a:pt x="84" y="74"/>
                  </a:lnTo>
                  <a:lnTo>
                    <a:pt x="67" y="91"/>
                  </a:lnTo>
                  <a:lnTo>
                    <a:pt x="50" y="74"/>
                  </a:lnTo>
                  <a:lnTo>
                    <a:pt x="3" y="28"/>
                  </a:lnTo>
                  <a:lnTo>
                    <a:pt x="3" y="28"/>
                  </a:lnTo>
                  <a:lnTo>
                    <a:pt x="0" y="24"/>
                  </a:lnTo>
                  <a:lnTo>
                    <a:pt x="0" y="19"/>
                  </a:lnTo>
                  <a:lnTo>
                    <a:pt x="0" y="14"/>
                  </a:lnTo>
                  <a:lnTo>
                    <a:pt x="3" y="11"/>
                  </a:lnTo>
                  <a:lnTo>
                    <a:pt x="3" y="11"/>
                  </a:lnTo>
                  <a:lnTo>
                    <a:pt x="7" y="9"/>
                  </a:lnTo>
                  <a:lnTo>
                    <a:pt x="12" y="7"/>
                  </a:lnTo>
                  <a:lnTo>
                    <a:pt x="15" y="9"/>
                  </a:lnTo>
                  <a:lnTo>
                    <a:pt x="21" y="11"/>
                  </a:lnTo>
                  <a:lnTo>
                    <a:pt x="67" y="57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7" y="12"/>
                  </a:lnTo>
                  <a:lnTo>
                    <a:pt x="130" y="24"/>
                  </a:lnTo>
                  <a:lnTo>
                    <a:pt x="130" y="2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55" name="Freeform 28">
              <a:extLst>
                <a:ext uri="{FF2B5EF4-FFF2-40B4-BE49-F238E27FC236}">
                  <a16:creationId xmlns:a16="http://schemas.microsoft.com/office/drawing/2014/main" id="{21DA7426-3778-414D-880F-1C490CBBADA7}"/>
                </a:ext>
              </a:extLst>
            </p:cNvPr>
            <p:cNvSpPr>
              <a:spLocks/>
            </p:cNvSpPr>
            <p:nvPr/>
          </p:nvSpPr>
          <p:spPr bwMode="auto">
            <a:xfrm>
              <a:off x="6232525" y="4165600"/>
              <a:ext cx="307975" cy="236537"/>
            </a:xfrm>
            <a:custGeom>
              <a:avLst/>
              <a:gdLst>
                <a:gd name="T0" fmla="*/ 190 w 194"/>
                <a:gd name="T1" fmla="*/ 21 h 149"/>
                <a:gd name="T2" fmla="*/ 141 w 194"/>
                <a:gd name="T3" fmla="*/ 72 h 149"/>
                <a:gd name="T4" fmla="*/ 130 w 194"/>
                <a:gd name="T5" fmla="*/ 82 h 149"/>
                <a:gd name="T6" fmla="*/ 84 w 194"/>
                <a:gd name="T7" fmla="*/ 132 h 149"/>
                <a:gd name="T8" fmla="*/ 67 w 194"/>
                <a:gd name="T9" fmla="*/ 149 h 149"/>
                <a:gd name="T10" fmla="*/ 50 w 194"/>
                <a:gd name="T11" fmla="*/ 132 h 149"/>
                <a:gd name="T12" fmla="*/ 3 w 194"/>
                <a:gd name="T13" fmla="*/ 86 h 149"/>
                <a:gd name="T14" fmla="*/ 3 w 194"/>
                <a:gd name="T15" fmla="*/ 86 h 149"/>
                <a:gd name="T16" fmla="*/ 0 w 194"/>
                <a:gd name="T17" fmla="*/ 82 h 149"/>
                <a:gd name="T18" fmla="*/ 0 w 194"/>
                <a:gd name="T19" fmla="*/ 77 h 149"/>
                <a:gd name="T20" fmla="*/ 0 w 194"/>
                <a:gd name="T21" fmla="*/ 72 h 149"/>
                <a:gd name="T22" fmla="*/ 3 w 194"/>
                <a:gd name="T23" fmla="*/ 69 h 149"/>
                <a:gd name="T24" fmla="*/ 3 w 194"/>
                <a:gd name="T25" fmla="*/ 69 h 149"/>
                <a:gd name="T26" fmla="*/ 7 w 194"/>
                <a:gd name="T27" fmla="*/ 67 h 149"/>
                <a:gd name="T28" fmla="*/ 12 w 194"/>
                <a:gd name="T29" fmla="*/ 65 h 149"/>
                <a:gd name="T30" fmla="*/ 15 w 194"/>
                <a:gd name="T31" fmla="*/ 67 h 149"/>
                <a:gd name="T32" fmla="*/ 21 w 194"/>
                <a:gd name="T33" fmla="*/ 69 h 149"/>
                <a:gd name="T34" fmla="*/ 67 w 194"/>
                <a:gd name="T35" fmla="*/ 115 h 149"/>
                <a:gd name="T36" fmla="*/ 122 w 194"/>
                <a:gd name="T37" fmla="*/ 58 h 149"/>
                <a:gd name="T38" fmla="*/ 130 w 194"/>
                <a:gd name="T39" fmla="*/ 48 h 149"/>
                <a:gd name="T40" fmla="*/ 173 w 194"/>
                <a:gd name="T41" fmla="*/ 4 h 149"/>
                <a:gd name="T42" fmla="*/ 173 w 194"/>
                <a:gd name="T43" fmla="*/ 4 h 149"/>
                <a:gd name="T44" fmla="*/ 178 w 194"/>
                <a:gd name="T45" fmla="*/ 0 h 149"/>
                <a:gd name="T46" fmla="*/ 182 w 194"/>
                <a:gd name="T47" fmla="*/ 0 h 149"/>
                <a:gd name="T48" fmla="*/ 187 w 194"/>
                <a:gd name="T49" fmla="*/ 0 h 149"/>
                <a:gd name="T50" fmla="*/ 190 w 194"/>
                <a:gd name="T51" fmla="*/ 4 h 149"/>
                <a:gd name="T52" fmla="*/ 190 w 194"/>
                <a:gd name="T53" fmla="*/ 4 h 149"/>
                <a:gd name="T54" fmla="*/ 194 w 194"/>
                <a:gd name="T55" fmla="*/ 7 h 149"/>
                <a:gd name="T56" fmla="*/ 194 w 194"/>
                <a:gd name="T57" fmla="*/ 12 h 149"/>
                <a:gd name="T58" fmla="*/ 194 w 194"/>
                <a:gd name="T59" fmla="*/ 16 h 149"/>
                <a:gd name="T60" fmla="*/ 190 w 194"/>
                <a:gd name="T61" fmla="*/ 21 h 149"/>
                <a:gd name="T62" fmla="*/ 190 w 194"/>
                <a:gd name="T63" fmla="*/ 21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94" h="149">
                  <a:moveTo>
                    <a:pt x="190" y="21"/>
                  </a:moveTo>
                  <a:lnTo>
                    <a:pt x="141" y="72"/>
                  </a:lnTo>
                  <a:lnTo>
                    <a:pt x="130" y="82"/>
                  </a:lnTo>
                  <a:lnTo>
                    <a:pt x="84" y="132"/>
                  </a:lnTo>
                  <a:lnTo>
                    <a:pt x="67" y="149"/>
                  </a:lnTo>
                  <a:lnTo>
                    <a:pt x="50" y="132"/>
                  </a:lnTo>
                  <a:lnTo>
                    <a:pt x="3" y="86"/>
                  </a:lnTo>
                  <a:lnTo>
                    <a:pt x="3" y="86"/>
                  </a:lnTo>
                  <a:lnTo>
                    <a:pt x="0" y="82"/>
                  </a:lnTo>
                  <a:lnTo>
                    <a:pt x="0" y="77"/>
                  </a:lnTo>
                  <a:lnTo>
                    <a:pt x="0" y="72"/>
                  </a:lnTo>
                  <a:lnTo>
                    <a:pt x="3" y="69"/>
                  </a:lnTo>
                  <a:lnTo>
                    <a:pt x="3" y="69"/>
                  </a:lnTo>
                  <a:lnTo>
                    <a:pt x="7" y="67"/>
                  </a:lnTo>
                  <a:lnTo>
                    <a:pt x="12" y="65"/>
                  </a:lnTo>
                  <a:lnTo>
                    <a:pt x="15" y="67"/>
                  </a:lnTo>
                  <a:lnTo>
                    <a:pt x="21" y="69"/>
                  </a:lnTo>
                  <a:lnTo>
                    <a:pt x="67" y="115"/>
                  </a:lnTo>
                  <a:lnTo>
                    <a:pt x="122" y="58"/>
                  </a:lnTo>
                  <a:lnTo>
                    <a:pt x="130" y="48"/>
                  </a:lnTo>
                  <a:lnTo>
                    <a:pt x="173" y="4"/>
                  </a:lnTo>
                  <a:lnTo>
                    <a:pt x="173" y="4"/>
                  </a:lnTo>
                  <a:lnTo>
                    <a:pt x="178" y="0"/>
                  </a:lnTo>
                  <a:lnTo>
                    <a:pt x="182" y="0"/>
                  </a:lnTo>
                  <a:lnTo>
                    <a:pt x="187" y="0"/>
                  </a:lnTo>
                  <a:lnTo>
                    <a:pt x="190" y="4"/>
                  </a:lnTo>
                  <a:lnTo>
                    <a:pt x="190" y="4"/>
                  </a:lnTo>
                  <a:lnTo>
                    <a:pt x="194" y="7"/>
                  </a:lnTo>
                  <a:lnTo>
                    <a:pt x="194" y="12"/>
                  </a:lnTo>
                  <a:lnTo>
                    <a:pt x="194" y="16"/>
                  </a:lnTo>
                  <a:lnTo>
                    <a:pt x="190" y="21"/>
                  </a:lnTo>
                  <a:lnTo>
                    <a:pt x="190" y="21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56" name="Freeform 53">
              <a:extLst>
                <a:ext uri="{FF2B5EF4-FFF2-40B4-BE49-F238E27FC236}">
                  <a16:creationId xmlns:a16="http://schemas.microsoft.com/office/drawing/2014/main" id="{7CE15B40-DD02-4FAA-BFA4-52CFDDB288F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92800" y="4525963"/>
              <a:ext cx="587375" cy="282575"/>
            </a:xfrm>
            <a:custGeom>
              <a:avLst/>
              <a:gdLst>
                <a:gd name="T0" fmla="*/ 324 w 370"/>
                <a:gd name="T1" fmla="*/ 164 h 178"/>
                <a:gd name="T2" fmla="*/ 346 w 370"/>
                <a:gd name="T3" fmla="*/ 164 h 178"/>
                <a:gd name="T4" fmla="*/ 370 w 370"/>
                <a:gd name="T5" fmla="*/ 54 h 178"/>
                <a:gd name="T6" fmla="*/ 346 w 370"/>
                <a:gd name="T7" fmla="*/ 54 h 178"/>
                <a:gd name="T8" fmla="*/ 331 w 370"/>
                <a:gd name="T9" fmla="*/ 54 h 178"/>
                <a:gd name="T10" fmla="*/ 324 w 370"/>
                <a:gd name="T11" fmla="*/ 54 h 178"/>
                <a:gd name="T12" fmla="*/ 315 w 370"/>
                <a:gd name="T13" fmla="*/ 46 h 178"/>
                <a:gd name="T14" fmla="*/ 305 w 370"/>
                <a:gd name="T15" fmla="*/ 42 h 178"/>
                <a:gd name="T16" fmla="*/ 200 w 370"/>
                <a:gd name="T17" fmla="*/ 49 h 178"/>
                <a:gd name="T18" fmla="*/ 187 w 370"/>
                <a:gd name="T19" fmla="*/ 56 h 178"/>
                <a:gd name="T20" fmla="*/ 181 w 370"/>
                <a:gd name="T21" fmla="*/ 70 h 178"/>
                <a:gd name="T22" fmla="*/ 171 w 370"/>
                <a:gd name="T23" fmla="*/ 84 h 178"/>
                <a:gd name="T24" fmla="*/ 48 w 370"/>
                <a:gd name="T25" fmla="*/ 101 h 178"/>
                <a:gd name="T26" fmla="*/ 32 w 370"/>
                <a:gd name="T27" fmla="*/ 101 h 178"/>
                <a:gd name="T28" fmla="*/ 22 w 370"/>
                <a:gd name="T29" fmla="*/ 97 h 178"/>
                <a:gd name="T30" fmla="*/ 20 w 370"/>
                <a:gd name="T31" fmla="*/ 94 h 178"/>
                <a:gd name="T32" fmla="*/ 22 w 370"/>
                <a:gd name="T33" fmla="*/ 85 h 178"/>
                <a:gd name="T34" fmla="*/ 27 w 370"/>
                <a:gd name="T35" fmla="*/ 73 h 178"/>
                <a:gd name="T36" fmla="*/ 43 w 370"/>
                <a:gd name="T37" fmla="*/ 41 h 178"/>
                <a:gd name="T38" fmla="*/ 44 w 370"/>
                <a:gd name="T39" fmla="*/ 24 h 178"/>
                <a:gd name="T40" fmla="*/ 39 w 370"/>
                <a:gd name="T41" fmla="*/ 5 h 178"/>
                <a:gd name="T42" fmla="*/ 36 w 370"/>
                <a:gd name="T43" fmla="*/ 1 h 178"/>
                <a:gd name="T44" fmla="*/ 31 w 370"/>
                <a:gd name="T45" fmla="*/ 0 h 178"/>
                <a:gd name="T46" fmla="*/ 25 w 370"/>
                <a:gd name="T47" fmla="*/ 1 h 178"/>
                <a:gd name="T48" fmla="*/ 22 w 370"/>
                <a:gd name="T49" fmla="*/ 6 h 178"/>
                <a:gd name="T50" fmla="*/ 22 w 370"/>
                <a:gd name="T51" fmla="*/ 13 h 178"/>
                <a:gd name="T52" fmla="*/ 25 w 370"/>
                <a:gd name="T53" fmla="*/ 20 h 178"/>
                <a:gd name="T54" fmla="*/ 25 w 370"/>
                <a:gd name="T55" fmla="*/ 32 h 178"/>
                <a:gd name="T56" fmla="*/ 19 w 370"/>
                <a:gd name="T57" fmla="*/ 51 h 178"/>
                <a:gd name="T58" fmla="*/ 12 w 370"/>
                <a:gd name="T59" fmla="*/ 65 h 178"/>
                <a:gd name="T60" fmla="*/ 1 w 370"/>
                <a:gd name="T61" fmla="*/ 85 h 178"/>
                <a:gd name="T62" fmla="*/ 0 w 370"/>
                <a:gd name="T63" fmla="*/ 101 h 178"/>
                <a:gd name="T64" fmla="*/ 1 w 370"/>
                <a:gd name="T65" fmla="*/ 104 h 178"/>
                <a:gd name="T66" fmla="*/ 10 w 370"/>
                <a:gd name="T67" fmla="*/ 114 h 178"/>
                <a:gd name="T68" fmla="*/ 32 w 370"/>
                <a:gd name="T69" fmla="*/ 118 h 178"/>
                <a:gd name="T70" fmla="*/ 171 w 370"/>
                <a:gd name="T71" fmla="*/ 118 h 178"/>
                <a:gd name="T72" fmla="*/ 181 w 370"/>
                <a:gd name="T73" fmla="*/ 137 h 178"/>
                <a:gd name="T74" fmla="*/ 181 w 370"/>
                <a:gd name="T75" fmla="*/ 150 h 178"/>
                <a:gd name="T76" fmla="*/ 187 w 370"/>
                <a:gd name="T77" fmla="*/ 164 h 178"/>
                <a:gd name="T78" fmla="*/ 200 w 370"/>
                <a:gd name="T79" fmla="*/ 169 h 178"/>
                <a:gd name="T80" fmla="*/ 305 w 370"/>
                <a:gd name="T81" fmla="*/ 178 h 178"/>
                <a:gd name="T82" fmla="*/ 315 w 370"/>
                <a:gd name="T83" fmla="*/ 174 h 178"/>
                <a:gd name="T84" fmla="*/ 324 w 370"/>
                <a:gd name="T85" fmla="*/ 164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70" h="178">
                  <a:moveTo>
                    <a:pt x="324" y="164"/>
                  </a:moveTo>
                  <a:lnTo>
                    <a:pt x="324" y="164"/>
                  </a:lnTo>
                  <a:lnTo>
                    <a:pt x="346" y="164"/>
                  </a:lnTo>
                  <a:lnTo>
                    <a:pt x="346" y="164"/>
                  </a:lnTo>
                  <a:lnTo>
                    <a:pt x="370" y="164"/>
                  </a:lnTo>
                  <a:lnTo>
                    <a:pt x="370" y="54"/>
                  </a:lnTo>
                  <a:lnTo>
                    <a:pt x="346" y="54"/>
                  </a:lnTo>
                  <a:lnTo>
                    <a:pt x="346" y="54"/>
                  </a:lnTo>
                  <a:lnTo>
                    <a:pt x="346" y="54"/>
                  </a:lnTo>
                  <a:lnTo>
                    <a:pt x="331" y="54"/>
                  </a:lnTo>
                  <a:lnTo>
                    <a:pt x="324" y="54"/>
                  </a:lnTo>
                  <a:lnTo>
                    <a:pt x="324" y="54"/>
                  </a:lnTo>
                  <a:lnTo>
                    <a:pt x="320" y="49"/>
                  </a:lnTo>
                  <a:lnTo>
                    <a:pt x="315" y="46"/>
                  </a:lnTo>
                  <a:lnTo>
                    <a:pt x="310" y="42"/>
                  </a:lnTo>
                  <a:lnTo>
                    <a:pt x="305" y="42"/>
                  </a:lnTo>
                  <a:lnTo>
                    <a:pt x="200" y="49"/>
                  </a:lnTo>
                  <a:lnTo>
                    <a:pt x="200" y="49"/>
                  </a:lnTo>
                  <a:lnTo>
                    <a:pt x="193" y="51"/>
                  </a:lnTo>
                  <a:lnTo>
                    <a:pt x="187" y="56"/>
                  </a:lnTo>
                  <a:lnTo>
                    <a:pt x="181" y="61"/>
                  </a:lnTo>
                  <a:lnTo>
                    <a:pt x="181" y="70"/>
                  </a:lnTo>
                  <a:lnTo>
                    <a:pt x="181" y="84"/>
                  </a:lnTo>
                  <a:lnTo>
                    <a:pt x="171" y="84"/>
                  </a:lnTo>
                  <a:lnTo>
                    <a:pt x="171" y="101"/>
                  </a:lnTo>
                  <a:lnTo>
                    <a:pt x="48" y="101"/>
                  </a:lnTo>
                  <a:lnTo>
                    <a:pt x="48" y="101"/>
                  </a:lnTo>
                  <a:lnTo>
                    <a:pt x="32" y="101"/>
                  </a:lnTo>
                  <a:lnTo>
                    <a:pt x="25" y="99"/>
                  </a:lnTo>
                  <a:lnTo>
                    <a:pt x="22" y="97"/>
                  </a:lnTo>
                  <a:lnTo>
                    <a:pt x="20" y="94"/>
                  </a:lnTo>
                  <a:lnTo>
                    <a:pt x="20" y="94"/>
                  </a:lnTo>
                  <a:lnTo>
                    <a:pt x="20" y="90"/>
                  </a:lnTo>
                  <a:lnTo>
                    <a:pt x="22" y="85"/>
                  </a:lnTo>
                  <a:lnTo>
                    <a:pt x="27" y="73"/>
                  </a:lnTo>
                  <a:lnTo>
                    <a:pt x="27" y="73"/>
                  </a:lnTo>
                  <a:lnTo>
                    <a:pt x="36" y="58"/>
                  </a:lnTo>
                  <a:lnTo>
                    <a:pt x="43" y="41"/>
                  </a:lnTo>
                  <a:lnTo>
                    <a:pt x="44" y="32"/>
                  </a:lnTo>
                  <a:lnTo>
                    <a:pt x="44" y="24"/>
                  </a:lnTo>
                  <a:lnTo>
                    <a:pt x="43" y="13"/>
                  </a:lnTo>
                  <a:lnTo>
                    <a:pt x="39" y="5"/>
                  </a:lnTo>
                  <a:lnTo>
                    <a:pt x="39" y="5"/>
                  </a:lnTo>
                  <a:lnTo>
                    <a:pt x="36" y="1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25" y="1"/>
                  </a:lnTo>
                  <a:lnTo>
                    <a:pt x="25" y="1"/>
                  </a:lnTo>
                  <a:lnTo>
                    <a:pt x="24" y="3"/>
                  </a:lnTo>
                  <a:lnTo>
                    <a:pt x="22" y="6"/>
                  </a:lnTo>
                  <a:lnTo>
                    <a:pt x="20" y="10"/>
                  </a:lnTo>
                  <a:lnTo>
                    <a:pt x="22" y="13"/>
                  </a:lnTo>
                  <a:lnTo>
                    <a:pt x="22" y="13"/>
                  </a:lnTo>
                  <a:lnTo>
                    <a:pt x="25" y="20"/>
                  </a:lnTo>
                  <a:lnTo>
                    <a:pt x="25" y="25"/>
                  </a:lnTo>
                  <a:lnTo>
                    <a:pt x="25" y="32"/>
                  </a:lnTo>
                  <a:lnTo>
                    <a:pt x="24" y="37"/>
                  </a:lnTo>
                  <a:lnTo>
                    <a:pt x="19" y="51"/>
                  </a:lnTo>
                  <a:lnTo>
                    <a:pt x="12" y="65"/>
                  </a:lnTo>
                  <a:lnTo>
                    <a:pt x="12" y="65"/>
                  </a:lnTo>
                  <a:lnTo>
                    <a:pt x="5" y="75"/>
                  </a:lnTo>
                  <a:lnTo>
                    <a:pt x="1" y="85"/>
                  </a:lnTo>
                  <a:lnTo>
                    <a:pt x="0" y="96"/>
                  </a:lnTo>
                  <a:lnTo>
                    <a:pt x="0" y="101"/>
                  </a:lnTo>
                  <a:lnTo>
                    <a:pt x="1" y="104"/>
                  </a:lnTo>
                  <a:lnTo>
                    <a:pt x="1" y="104"/>
                  </a:lnTo>
                  <a:lnTo>
                    <a:pt x="7" y="111"/>
                  </a:lnTo>
                  <a:lnTo>
                    <a:pt x="10" y="114"/>
                  </a:lnTo>
                  <a:lnTo>
                    <a:pt x="15" y="116"/>
                  </a:lnTo>
                  <a:lnTo>
                    <a:pt x="32" y="118"/>
                  </a:lnTo>
                  <a:lnTo>
                    <a:pt x="65" y="118"/>
                  </a:lnTo>
                  <a:lnTo>
                    <a:pt x="171" y="118"/>
                  </a:lnTo>
                  <a:lnTo>
                    <a:pt x="171" y="137"/>
                  </a:lnTo>
                  <a:lnTo>
                    <a:pt x="181" y="137"/>
                  </a:lnTo>
                  <a:lnTo>
                    <a:pt x="181" y="150"/>
                  </a:lnTo>
                  <a:lnTo>
                    <a:pt x="181" y="150"/>
                  </a:lnTo>
                  <a:lnTo>
                    <a:pt x="181" y="157"/>
                  </a:lnTo>
                  <a:lnTo>
                    <a:pt x="187" y="164"/>
                  </a:lnTo>
                  <a:lnTo>
                    <a:pt x="193" y="169"/>
                  </a:lnTo>
                  <a:lnTo>
                    <a:pt x="200" y="169"/>
                  </a:lnTo>
                  <a:lnTo>
                    <a:pt x="305" y="178"/>
                  </a:lnTo>
                  <a:lnTo>
                    <a:pt x="305" y="178"/>
                  </a:lnTo>
                  <a:lnTo>
                    <a:pt x="310" y="176"/>
                  </a:lnTo>
                  <a:lnTo>
                    <a:pt x="315" y="174"/>
                  </a:lnTo>
                  <a:lnTo>
                    <a:pt x="320" y="169"/>
                  </a:lnTo>
                  <a:lnTo>
                    <a:pt x="324" y="164"/>
                  </a:lnTo>
                  <a:lnTo>
                    <a:pt x="324" y="164"/>
                  </a:lnTo>
                  <a:close/>
                </a:path>
              </a:pathLst>
            </a:custGeom>
            <a:solidFill>
              <a:srgbClr val="B2D3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57" name="Freeform 54">
              <a:extLst>
                <a:ext uri="{FF2B5EF4-FFF2-40B4-BE49-F238E27FC236}">
                  <a16:creationId xmlns:a16="http://schemas.microsoft.com/office/drawing/2014/main" id="{F38E506E-6F75-43FD-B4DC-A337376F585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456488" y="3559175"/>
              <a:ext cx="825500" cy="606425"/>
            </a:xfrm>
            <a:custGeom>
              <a:avLst/>
              <a:gdLst>
                <a:gd name="T0" fmla="*/ 499 w 520"/>
                <a:gd name="T1" fmla="*/ 326 h 382"/>
                <a:gd name="T2" fmla="*/ 508 w 520"/>
                <a:gd name="T3" fmla="*/ 324 h 382"/>
                <a:gd name="T4" fmla="*/ 518 w 520"/>
                <a:gd name="T5" fmla="*/ 314 h 382"/>
                <a:gd name="T6" fmla="*/ 513 w 520"/>
                <a:gd name="T7" fmla="*/ 200 h 382"/>
                <a:gd name="T8" fmla="*/ 511 w 520"/>
                <a:gd name="T9" fmla="*/ 194 h 382"/>
                <a:gd name="T10" fmla="*/ 501 w 520"/>
                <a:gd name="T11" fmla="*/ 183 h 382"/>
                <a:gd name="T12" fmla="*/ 479 w 520"/>
                <a:gd name="T13" fmla="*/ 182 h 382"/>
                <a:gd name="T14" fmla="*/ 462 w 520"/>
                <a:gd name="T15" fmla="*/ 173 h 382"/>
                <a:gd name="T16" fmla="*/ 462 w 520"/>
                <a:gd name="T17" fmla="*/ 65 h 382"/>
                <a:gd name="T18" fmla="*/ 458 w 520"/>
                <a:gd name="T19" fmla="*/ 15 h 382"/>
                <a:gd name="T20" fmla="*/ 453 w 520"/>
                <a:gd name="T21" fmla="*/ 7 h 382"/>
                <a:gd name="T22" fmla="*/ 448 w 520"/>
                <a:gd name="T23" fmla="*/ 3 h 382"/>
                <a:gd name="T24" fmla="*/ 438 w 520"/>
                <a:gd name="T25" fmla="*/ 0 h 382"/>
                <a:gd name="T26" fmla="*/ 417 w 520"/>
                <a:gd name="T27" fmla="*/ 5 h 382"/>
                <a:gd name="T28" fmla="*/ 407 w 520"/>
                <a:gd name="T29" fmla="*/ 12 h 382"/>
                <a:gd name="T30" fmla="*/ 384 w 520"/>
                <a:gd name="T31" fmla="*/ 15 h 382"/>
                <a:gd name="T32" fmla="*/ 210 w 520"/>
                <a:gd name="T33" fmla="*/ 24 h 382"/>
                <a:gd name="T34" fmla="*/ 35 w 520"/>
                <a:gd name="T35" fmla="*/ 25 h 382"/>
                <a:gd name="T36" fmla="*/ 14 w 520"/>
                <a:gd name="T37" fmla="*/ 22 h 382"/>
                <a:gd name="T38" fmla="*/ 11 w 520"/>
                <a:gd name="T39" fmla="*/ 22 h 382"/>
                <a:gd name="T40" fmla="*/ 4 w 520"/>
                <a:gd name="T41" fmla="*/ 24 h 382"/>
                <a:gd name="T42" fmla="*/ 0 w 520"/>
                <a:gd name="T43" fmla="*/ 25 h 382"/>
                <a:gd name="T44" fmla="*/ 0 w 520"/>
                <a:gd name="T45" fmla="*/ 31 h 382"/>
                <a:gd name="T46" fmla="*/ 4 w 520"/>
                <a:gd name="T47" fmla="*/ 39 h 382"/>
                <a:gd name="T48" fmla="*/ 12 w 520"/>
                <a:gd name="T49" fmla="*/ 41 h 382"/>
                <a:gd name="T50" fmla="*/ 76 w 520"/>
                <a:gd name="T51" fmla="*/ 44 h 382"/>
                <a:gd name="T52" fmla="*/ 211 w 520"/>
                <a:gd name="T53" fmla="*/ 43 h 382"/>
                <a:gd name="T54" fmla="*/ 347 w 520"/>
                <a:gd name="T55" fmla="*/ 36 h 382"/>
                <a:gd name="T56" fmla="*/ 408 w 520"/>
                <a:gd name="T57" fmla="*/ 31 h 382"/>
                <a:gd name="T58" fmla="*/ 415 w 520"/>
                <a:gd name="T59" fmla="*/ 27 h 382"/>
                <a:gd name="T60" fmla="*/ 434 w 520"/>
                <a:gd name="T61" fmla="*/ 20 h 382"/>
                <a:gd name="T62" fmla="*/ 438 w 520"/>
                <a:gd name="T63" fmla="*/ 20 h 382"/>
                <a:gd name="T64" fmla="*/ 441 w 520"/>
                <a:gd name="T65" fmla="*/ 25 h 382"/>
                <a:gd name="T66" fmla="*/ 443 w 520"/>
                <a:gd name="T67" fmla="*/ 48 h 382"/>
                <a:gd name="T68" fmla="*/ 426 w 520"/>
                <a:gd name="T69" fmla="*/ 171 h 382"/>
                <a:gd name="T70" fmla="*/ 412 w 520"/>
                <a:gd name="T71" fmla="*/ 182 h 382"/>
                <a:gd name="T72" fmla="*/ 405 w 520"/>
                <a:gd name="T73" fmla="*/ 183 h 382"/>
                <a:gd name="T74" fmla="*/ 393 w 520"/>
                <a:gd name="T75" fmla="*/ 194 h 382"/>
                <a:gd name="T76" fmla="*/ 384 w 520"/>
                <a:gd name="T77" fmla="*/ 305 h 382"/>
                <a:gd name="T78" fmla="*/ 386 w 520"/>
                <a:gd name="T79" fmla="*/ 314 h 382"/>
                <a:gd name="T80" fmla="*/ 398 w 520"/>
                <a:gd name="T81" fmla="*/ 324 h 382"/>
                <a:gd name="T82" fmla="*/ 414 w 520"/>
                <a:gd name="T83" fmla="*/ 326 h 382"/>
                <a:gd name="T84" fmla="*/ 415 w 520"/>
                <a:gd name="T85" fmla="*/ 382 h 382"/>
                <a:gd name="T86" fmla="*/ 474 w 520"/>
                <a:gd name="T87" fmla="*/ 382 h 382"/>
                <a:gd name="T88" fmla="*/ 492 w 520"/>
                <a:gd name="T89" fmla="*/ 382 h 382"/>
                <a:gd name="T90" fmla="*/ 431 w 520"/>
                <a:gd name="T91" fmla="*/ 362 h 382"/>
                <a:gd name="T92" fmla="*/ 474 w 520"/>
                <a:gd name="T93" fmla="*/ 326 h 382"/>
                <a:gd name="T94" fmla="*/ 431 w 520"/>
                <a:gd name="T95" fmla="*/ 362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520" h="382">
                  <a:moveTo>
                    <a:pt x="492" y="326"/>
                  </a:moveTo>
                  <a:lnTo>
                    <a:pt x="499" y="326"/>
                  </a:lnTo>
                  <a:lnTo>
                    <a:pt x="499" y="326"/>
                  </a:lnTo>
                  <a:lnTo>
                    <a:pt x="508" y="324"/>
                  </a:lnTo>
                  <a:lnTo>
                    <a:pt x="515" y="319"/>
                  </a:lnTo>
                  <a:lnTo>
                    <a:pt x="518" y="314"/>
                  </a:lnTo>
                  <a:lnTo>
                    <a:pt x="520" y="305"/>
                  </a:lnTo>
                  <a:lnTo>
                    <a:pt x="513" y="200"/>
                  </a:lnTo>
                  <a:lnTo>
                    <a:pt x="513" y="200"/>
                  </a:lnTo>
                  <a:lnTo>
                    <a:pt x="511" y="194"/>
                  </a:lnTo>
                  <a:lnTo>
                    <a:pt x="506" y="187"/>
                  </a:lnTo>
                  <a:lnTo>
                    <a:pt x="501" y="183"/>
                  </a:lnTo>
                  <a:lnTo>
                    <a:pt x="492" y="182"/>
                  </a:lnTo>
                  <a:lnTo>
                    <a:pt x="479" y="182"/>
                  </a:lnTo>
                  <a:lnTo>
                    <a:pt x="479" y="171"/>
                  </a:lnTo>
                  <a:lnTo>
                    <a:pt x="462" y="173"/>
                  </a:lnTo>
                  <a:lnTo>
                    <a:pt x="462" y="65"/>
                  </a:lnTo>
                  <a:lnTo>
                    <a:pt x="462" y="65"/>
                  </a:lnTo>
                  <a:lnTo>
                    <a:pt x="460" y="32"/>
                  </a:lnTo>
                  <a:lnTo>
                    <a:pt x="458" y="15"/>
                  </a:lnTo>
                  <a:lnTo>
                    <a:pt x="456" y="10"/>
                  </a:lnTo>
                  <a:lnTo>
                    <a:pt x="453" y="7"/>
                  </a:lnTo>
                  <a:lnTo>
                    <a:pt x="448" y="3"/>
                  </a:lnTo>
                  <a:lnTo>
                    <a:pt x="448" y="3"/>
                  </a:lnTo>
                  <a:lnTo>
                    <a:pt x="443" y="0"/>
                  </a:lnTo>
                  <a:lnTo>
                    <a:pt x="438" y="0"/>
                  </a:lnTo>
                  <a:lnTo>
                    <a:pt x="427" y="1"/>
                  </a:lnTo>
                  <a:lnTo>
                    <a:pt x="417" y="5"/>
                  </a:lnTo>
                  <a:lnTo>
                    <a:pt x="407" y="12"/>
                  </a:lnTo>
                  <a:lnTo>
                    <a:pt x="407" y="12"/>
                  </a:lnTo>
                  <a:lnTo>
                    <a:pt x="400" y="13"/>
                  </a:lnTo>
                  <a:lnTo>
                    <a:pt x="384" y="15"/>
                  </a:lnTo>
                  <a:lnTo>
                    <a:pt x="340" y="19"/>
                  </a:lnTo>
                  <a:lnTo>
                    <a:pt x="210" y="24"/>
                  </a:lnTo>
                  <a:lnTo>
                    <a:pt x="79" y="25"/>
                  </a:lnTo>
                  <a:lnTo>
                    <a:pt x="35" y="25"/>
                  </a:lnTo>
                  <a:lnTo>
                    <a:pt x="21" y="24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1" y="22"/>
                  </a:lnTo>
                  <a:lnTo>
                    <a:pt x="7" y="22"/>
                  </a:lnTo>
                  <a:lnTo>
                    <a:pt x="4" y="24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36"/>
                  </a:lnTo>
                  <a:lnTo>
                    <a:pt x="4" y="39"/>
                  </a:lnTo>
                  <a:lnTo>
                    <a:pt x="4" y="39"/>
                  </a:lnTo>
                  <a:lnTo>
                    <a:pt x="12" y="41"/>
                  </a:lnTo>
                  <a:lnTo>
                    <a:pt x="28" y="43"/>
                  </a:lnTo>
                  <a:lnTo>
                    <a:pt x="76" y="44"/>
                  </a:lnTo>
                  <a:lnTo>
                    <a:pt x="141" y="44"/>
                  </a:lnTo>
                  <a:lnTo>
                    <a:pt x="211" y="43"/>
                  </a:lnTo>
                  <a:lnTo>
                    <a:pt x="283" y="39"/>
                  </a:lnTo>
                  <a:lnTo>
                    <a:pt x="347" y="36"/>
                  </a:lnTo>
                  <a:lnTo>
                    <a:pt x="393" y="32"/>
                  </a:lnTo>
                  <a:lnTo>
                    <a:pt x="408" y="31"/>
                  </a:lnTo>
                  <a:lnTo>
                    <a:pt x="415" y="27"/>
                  </a:lnTo>
                  <a:lnTo>
                    <a:pt x="415" y="27"/>
                  </a:lnTo>
                  <a:lnTo>
                    <a:pt x="427" y="22"/>
                  </a:lnTo>
                  <a:lnTo>
                    <a:pt x="434" y="20"/>
                  </a:lnTo>
                  <a:lnTo>
                    <a:pt x="438" y="20"/>
                  </a:lnTo>
                  <a:lnTo>
                    <a:pt x="438" y="20"/>
                  </a:lnTo>
                  <a:lnTo>
                    <a:pt x="439" y="22"/>
                  </a:lnTo>
                  <a:lnTo>
                    <a:pt x="441" y="25"/>
                  </a:lnTo>
                  <a:lnTo>
                    <a:pt x="443" y="34"/>
                  </a:lnTo>
                  <a:lnTo>
                    <a:pt x="443" y="48"/>
                  </a:lnTo>
                  <a:lnTo>
                    <a:pt x="443" y="171"/>
                  </a:lnTo>
                  <a:lnTo>
                    <a:pt x="426" y="171"/>
                  </a:lnTo>
                  <a:lnTo>
                    <a:pt x="426" y="182"/>
                  </a:lnTo>
                  <a:lnTo>
                    <a:pt x="412" y="182"/>
                  </a:lnTo>
                  <a:lnTo>
                    <a:pt x="412" y="182"/>
                  </a:lnTo>
                  <a:lnTo>
                    <a:pt x="405" y="183"/>
                  </a:lnTo>
                  <a:lnTo>
                    <a:pt x="398" y="187"/>
                  </a:lnTo>
                  <a:lnTo>
                    <a:pt x="393" y="194"/>
                  </a:lnTo>
                  <a:lnTo>
                    <a:pt x="391" y="200"/>
                  </a:lnTo>
                  <a:lnTo>
                    <a:pt x="384" y="305"/>
                  </a:lnTo>
                  <a:lnTo>
                    <a:pt x="384" y="305"/>
                  </a:lnTo>
                  <a:lnTo>
                    <a:pt x="386" y="314"/>
                  </a:lnTo>
                  <a:lnTo>
                    <a:pt x="391" y="319"/>
                  </a:lnTo>
                  <a:lnTo>
                    <a:pt x="398" y="324"/>
                  </a:lnTo>
                  <a:lnTo>
                    <a:pt x="405" y="326"/>
                  </a:lnTo>
                  <a:lnTo>
                    <a:pt x="414" y="326"/>
                  </a:lnTo>
                  <a:lnTo>
                    <a:pt x="414" y="382"/>
                  </a:lnTo>
                  <a:lnTo>
                    <a:pt x="415" y="382"/>
                  </a:lnTo>
                  <a:lnTo>
                    <a:pt x="431" y="382"/>
                  </a:lnTo>
                  <a:lnTo>
                    <a:pt x="474" y="382"/>
                  </a:lnTo>
                  <a:lnTo>
                    <a:pt x="489" y="382"/>
                  </a:lnTo>
                  <a:lnTo>
                    <a:pt x="492" y="382"/>
                  </a:lnTo>
                  <a:lnTo>
                    <a:pt x="492" y="326"/>
                  </a:lnTo>
                  <a:close/>
                  <a:moveTo>
                    <a:pt x="431" y="362"/>
                  </a:moveTo>
                  <a:lnTo>
                    <a:pt x="431" y="326"/>
                  </a:lnTo>
                  <a:lnTo>
                    <a:pt x="474" y="326"/>
                  </a:lnTo>
                  <a:lnTo>
                    <a:pt x="474" y="362"/>
                  </a:lnTo>
                  <a:lnTo>
                    <a:pt x="431" y="362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58" name="Freeform 55">
              <a:extLst>
                <a:ext uri="{FF2B5EF4-FFF2-40B4-BE49-F238E27FC236}">
                  <a16:creationId xmlns:a16="http://schemas.microsoft.com/office/drawing/2014/main" id="{37EFEDCB-DA3C-476B-8689-083965F5838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456488" y="4073525"/>
              <a:ext cx="825500" cy="514350"/>
            </a:xfrm>
            <a:custGeom>
              <a:avLst/>
              <a:gdLst>
                <a:gd name="T0" fmla="*/ 431 w 520"/>
                <a:gd name="T1" fmla="*/ 2 h 324"/>
                <a:gd name="T2" fmla="*/ 474 w 520"/>
                <a:gd name="T3" fmla="*/ 38 h 324"/>
                <a:gd name="T4" fmla="*/ 448 w 520"/>
                <a:gd name="T5" fmla="*/ 321 h 324"/>
                <a:gd name="T6" fmla="*/ 453 w 520"/>
                <a:gd name="T7" fmla="*/ 317 h 324"/>
                <a:gd name="T8" fmla="*/ 458 w 520"/>
                <a:gd name="T9" fmla="*/ 309 h 324"/>
                <a:gd name="T10" fmla="*/ 462 w 520"/>
                <a:gd name="T11" fmla="*/ 259 h 324"/>
                <a:gd name="T12" fmla="*/ 479 w 520"/>
                <a:gd name="T13" fmla="*/ 152 h 324"/>
                <a:gd name="T14" fmla="*/ 492 w 520"/>
                <a:gd name="T15" fmla="*/ 142 h 324"/>
                <a:gd name="T16" fmla="*/ 501 w 520"/>
                <a:gd name="T17" fmla="*/ 140 h 324"/>
                <a:gd name="T18" fmla="*/ 511 w 520"/>
                <a:gd name="T19" fmla="*/ 130 h 324"/>
                <a:gd name="T20" fmla="*/ 520 w 520"/>
                <a:gd name="T21" fmla="*/ 19 h 324"/>
                <a:gd name="T22" fmla="*/ 518 w 520"/>
                <a:gd name="T23" fmla="*/ 12 h 324"/>
                <a:gd name="T24" fmla="*/ 513 w 520"/>
                <a:gd name="T25" fmla="*/ 3 h 324"/>
                <a:gd name="T26" fmla="*/ 508 w 520"/>
                <a:gd name="T27" fmla="*/ 0 h 324"/>
                <a:gd name="T28" fmla="*/ 492 w 520"/>
                <a:gd name="T29" fmla="*/ 2 h 324"/>
                <a:gd name="T30" fmla="*/ 414 w 520"/>
                <a:gd name="T31" fmla="*/ 58 h 324"/>
                <a:gd name="T32" fmla="*/ 405 w 520"/>
                <a:gd name="T33" fmla="*/ 2 h 324"/>
                <a:gd name="T34" fmla="*/ 398 w 520"/>
                <a:gd name="T35" fmla="*/ 0 h 324"/>
                <a:gd name="T36" fmla="*/ 393 w 520"/>
                <a:gd name="T37" fmla="*/ 3 h 324"/>
                <a:gd name="T38" fmla="*/ 386 w 520"/>
                <a:gd name="T39" fmla="*/ 12 h 324"/>
                <a:gd name="T40" fmla="*/ 391 w 520"/>
                <a:gd name="T41" fmla="*/ 122 h 324"/>
                <a:gd name="T42" fmla="*/ 393 w 520"/>
                <a:gd name="T43" fmla="*/ 130 h 324"/>
                <a:gd name="T44" fmla="*/ 405 w 520"/>
                <a:gd name="T45" fmla="*/ 140 h 324"/>
                <a:gd name="T46" fmla="*/ 426 w 520"/>
                <a:gd name="T47" fmla="*/ 142 h 324"/>
                <a:gd name="T48" fmla="*/ 443 w 520"/>
                <a:gd name="T49" fmla="*/ 152 h 324"/>
                <a:gd name="T50" fmla="*/ 443 w 520"/>
                <a:gd name="T51" fmla="*/ 276 h 324"/>
                <a:gd name="T52" fmla="*/ 441 w 520"/>
                <a:gd name="T53" fmla="*/ 298 h 324"/>
                <a:gd name="T54" fmla="*/ 438 w 520"/>
                <a:gd name="T55" fmla="*/ 302 h 324"/>
                <a:gd name="T56" fmla="*/ 434 w 520"/>
                <a:gd name="T57" fmla="*/ 302 h 324"/>
                <a:gd name="T58" fmla="*/ 415 w 520"/>
                <a:gd name="T59" fmla="*/ 295 h 324"/>
                <a:gd name="T60" fmla="*/ 408 w 520"/>
                <a:gd name="T61" fmla="*/ 293 h 324"/>
                <a:gd name="T62" fmla="*/ 347 w 520"/>
                <a:gd name="T63" fmla="*/ 288 h 324"/>
                <a:gd name="T64" fmla="*/ 211 w 520"/>
                <a:gd name="T65" fmla="*/ 281 h 324"/>
                <a:gd name="T66" fmla="*/ 76 w 520"/>
                <a:gd name="T67" fmla="*/ 279 h 324"/>
                <a:gd name="T68" fmla="*/ 12 w 520"/>
                <a:gd name="T69" fmla="*/ 283 h 324"/>
                <a:gd name="T70" fmla="*/ 4 w 520"/>
                <a:gd name="T71" fmla="*/ 285 h 324"/>
                <a:gd name="T72" fmla="*/ 0 w 520"/>
                <a:gd name="T73" fmla="*/ 293 h 324"/>
                <a:gd name="T74" fmla="*/ 0 w 520"/>
                <a:gd name="T75" fmla="*/ 298 h 324"/>
                <a:gd name="T76" fmla="*/ 4 w 520"/>
                <a:gd name="T77" fmla="*/ 300 h 324"/>
                <a:gd name="T78" fmla="*/ 11 w 520"/>
                <a:gd name="T79" fmla="*/ 302 h 324"/>
                <a:gd name="T80" fmla="*/ 14 w 520"/>
                <a:gd name="T81" fmla="*/ 300 h 324"/>
                <a:gd name="T82" fmla="*/ 35 w 520"/>
                <a:gd name="T83" fmla="*/ 298 h 324"/>
                <a:gd name="T84" fmla="*/ 210 w 520"/>
                <a:gd name="T85" fmla="*/ 300 h 324"/>
                <a:gd name="T86" fmla="*/ 386 w 520"/>
                <a:gd name="T87" fmla="*/ 309 h 324"/>
                <a:gd name="T88" fmla="*/ 407 w 520"/>
                <a:gd name="T89" fmla="*/ 312 h 324"/>
                <a:gd name="T90" fmla="*/ 417 w 520"/>
                <a:gd name="T91" fmla="*/ 317 h 324"/>
                <a:gd name="T92" fmla="*/ 438 w 520"/>
                <a:gd name="T93" fmla="*/ 324 h 324"/>
                <a:gd name="T94" fmla="*/ 448 w 520"/>
                <a:gd name="T95" fmla="*/ 321 h 324"/>
                <a:gd name="T96" fmla="*/ 474 w 520"/>
                <a:gd name="T97" fmla="*/ 2 h 324"/>
                <a:gd name="T98" fmla="*/ 431 w 520"/>
                <a:gd name="T99" fmla="*/ 38 h 324"/>
                <a:gd name="T100" fmla="*/ 474 w 520"/>
                <a:gd name="T101" fmla="*/ 2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20" h="324">
                  <a:moveTo>
                    <a:pt x="474" y="2"/>
                  </a:moveTo>
                  <a:lnTo>
                    <a:pt x="431" y="2"/>
                  </a:lnTo>
                  <a:lnTo>
                    <a:pt x="431" y="38"/>
                  </a:lnTo>
                  <a:lnTo>
                    <a:pt x="474" y="38"/>
                  </a:lnTo>
                  <a:lnTo>
                    <a:pt x="474" y="2"/>
                  </a:lnTo>
                  <a:close/>
                  <a:moveTo>
                    <a:pt x="448" y="321"/>
                  </a:moveTo>
                  <a:lnTo>
                    <a:pt x="448" y="321"/>
                  </a:lnTo>
                  <a:lnTo>
                    <a:pt x="453" y="317"/>
                  </a:lnTo>
                  <a:lnTo>
                    <a:pt x="456" y="314"/>
                  </a:lnTo>
                  <a:lnTo>
                    <a:pt x="458" y="309"/>
                  </a:lnTo>
                  <a:lnTo>
                    <a:pt x="460" y="290"/>
                  </a:lnTo>
                  <a:lnTo>
                    <a:pt x="462" y="259"/>
                  </a:lnTo>
                  <a:lnTo>
                    <a:pt x="462" y="151"/>
                  </a:lnTo>
                  <a:lnTo>
                    <a:pt x="479" y="152"/>
                  </a:lnTo>
                  <a:lnTo>
                    <a:pt x="479" y="142"/>
                  </a:lnTo>
                  <a:lnTo>
                    <a:pt x="492" y="142"/>
                  </a:lnTo>
                  <a:lnTo>
                    <a:pt x="492" y="142"/>
                  </a:lnTo>
                  <a:lnTo>
                    <a:pt x="501" y="140"/>
                  </a:lnTo>
                  <a:lnTo>
                    <a:pt x="506" y="137"/>
                  </a:lnTo>
                  <a:lnTo>
                    <a:pt x="511" y="130"/>
                  </a:lnTo>
                  <a:lnTo>
                    <a:pt x="513" y="122"/>
                  </a:lnTo>
                  <a:lnTo>
                    <a:pt x="520" y="19"/>
                  </a:lnTo>
                  <a:lnTo>
                    <a:pt x="520" y="19"/>
                  </a:lnTo>
                  <a:lnTo>
                    <a:pt x="518" y="12"/>
                  </a:lnTo>
                  <a:lnTo>
                    <a:pt x="516" y="7"/>
                  </a:lnTo>
                  <a:lnTo>
                    <a:pt x="513" y="3"/>
                  </a:lnTo>
                  <a:lnTo>
                    <a:pt x="508" y="0"/>
                  </a:lnTo>
                  <a:lnTo>
                    <a:pt x="508" y="0"/>
                  </a:lnTo>
                  <a:lnTo>
                    <a:pt x="499" y="2"/>
                  </a:lnTo>
                  <a:lnTo>
                    <a:pt x="492" y="2"/>
                  </a:lnTo>
                  <a:lnTo>
                    <a:pt x="492" y="58"/>
                  </a:lnTo>
                  <a:lnTo>
                    <a:pt x="414" y="58"/>
                  </a:lnTo>
                  <a:lnTo>
                    <a:pt x="414" y="2"/>
                  </a:lnTo>
                  <a:lnTo>
                    <a:pt x="405" y="2"/>
                  </a:lnTo>
                  <a:lnTo>
                    <a:pt x="405" y="2"/>
                  </a:lnTo>
                  <a:lnTo>
                    <a:pt x="398" y="0"/>
                  </a:lnTo>
                  <a:lnTo>
                    <a:pt x="398" y="0"/>
                  </a:lnTo>
                  <a:lnTo>
                    <a:pt x="393" y="3"/>
                  </a:lnTo>
                  <a:lnTo>
                    <a:pt x="388" y="7"/>
                  </a:lnTo>
                  <a:lnTo>
                    <a:pt x="386" y="12"/>
                  </a:lnTo>
                  <a:lnTo>
                    <a:pt x="384" y="19"/>
                  </a:lnTo>
                  <a:lnTo>
                    <a:pt x="391" y="122"/>
                  </a:lnTo>
                  <a:lnTo>
                    <a:pt x="391" y="122"/>
                  </a:lnTo>
                  <a:lnTo>
                    <a:pt x="393" y="130"/>
                  </a:lnTo>
                  <a:lnTo>
                    <a:pt x="398" y="137"/>
                  </a:lnTo>
                  <a:lnTo>
                    <a:pt x="405" y="140"/>
                  </a:lnTo>
                  <a:lnTo>
                    <a:pt x="412" y="142"/>
                  </a:lnTo>
                  <a:lnTo>
                    <a:pt x="426" y="142"/>
                  </a:lnTo>
                  <a:lnTo>
                    <a:pt x="426" y="152"/>
                  </a:lnTo>
                  <a:lnTo>
                    <a:pt x="443" y="152"/>
                  </a:lnTo>
                  <a:lnTo>
                    <a:pt x="443" y="276"/>
                  </a:lnTo>
                  <a:lnTo>
                    <a:pt x="443" y="276"/>
                  </a:lnTo>
                  <a:lnTo>
                    <a:pt x="443" y="290"/>
                  </a:lnTo>
                  <a:lnTo>
                    <a:pt x="441" y="298"/>
                  </a:lnTo>
                  <a:lnTo>
                    <a:pt x="439" y="300"/>
                  </a:lnTo>
                  <a:lnTo>
                    <a:pt x="438" y="302"/>
                  </a:lnTo>
                  <a:lnTo>
                    <a:pt x="438" y="302"/>
                  </a:lnTo>
                  <a:lnTo>
                    <a:pt x="434" y="302"/>
                  </a:lnTo>
                  <a:lnTo>
                    <a:pt x="427" y="302"/>
                  </a:lnTo>
                  <a:lnTo>
                    <a:pt x="415" y="295"/>
                  </a:lnTo>
                  <a:lnTo>
                    <a:pt x="415" y="295"/>
                  </a:lnTo>
                  <a:lnTo>
                    <a:pt x="408" y="293"/>
                  </a:lnTo>
                  <a:lnTo>
                    <a:pt x="393" y="291"/>
                  </a:lnTo>
                  <a:lnTo>
                    <a:pt x="347" y="288"/>
                  </a:lnTo>
                  <a:lnTo>
                    <a:pt x="283" y="285"/>
                  </a:lnTo>
                  <a:lnTo>
                    <a:pt x="211" y="281"/>
                  </a:lnTo>
                  <a:lnTo>
                    <a:pt x="141" y="279"/>
                  </a:lnTo>
                  <a:lnTo>
                    <a:pt x="76" y="279"/>
                  </a:lnTo>
                  <a:lnTo>
                    <a:pt x="28" y="281"/>
                  </a:lnTo>
                  <a:lnTo>
                    <a:pt x="12" y="283"/>
                  </a:lnTo>
                  <a:lnTo>
                    <a:pt x="4" y="285"/>
                  </a:lnTo>
                  <a:lnTo>
                    <a:pt x="4" y="285"/>
                  </a:lnTo>
                  <a:lnTo>
                    <a:pt x="0" y="288"/>
                  </a:lnTo>
                  <a:lnTo>
                    <a:pt x="0" y="293"/>
                  </a:lnTo>
                  <a:lnTo>
                    <a:pt x="0" y="293"/>
                  </a:lnTo>
                  <a:lnTo>
                    <a:pt x="0" y="298"/>
                  </a:lnTo>
                  <a:lnTo>
                    <a:pt x="0" y="298"/>
                  </a:lnTo>
                  <a:lnTo>
                    <a:pt x="4" y="300"/>
                  </a:lnTo>
                  <a:lnTo>
                    <a:pt x="7" y="302"/>
                  </a:lnTo>
                  <a:lnTo>
                    <a:pt x="11" y="302"/>
                  </a:lnTo>
                  <a:lnTo>
                    <a:pt x="14" y="300"/>
                  </a:lnTo>
                  <a:lnTo>
                    <a:pt x="14" y="300"/>
                  </a:lnTo>
                  <a:lnTo>
                    <a:pt x="21" y="300"/>
                  </a:lnTo>
                  <a:lnTo>
                    <a:pt x="35" y="298"/>
                  </a:lnTo>
                  <a:lnTo>
                    <a:pt x="79" y="298"/>
                  </a:lnTo>
                  <a:lnTo>
                    <a:pt x="210" y="300"/>
                  </a:lnTo>
                  <a:lnTo>
                    <a:pt x="340" y="305"/>
                  </a:lnTo>
                  <a:lnTo>
                    <a:pt x="386" y="309"/>
                  </a:lnTo>
                  <a:lnTo>
                    <a:pt x="400" y="310"/>
                  </a:lnTo>
                  <a:lnTo>
                    <a:pt x="407" y="312"/>
                  </a:lnTo>
                  <a:lnTo>
                    <a:pt x="407" y="312"/>
                  </a:lnTo>
                  <a:lnTo>
                    <a:pt x="417" y="317"/>
                  </a:lnTo>
                  <a:lnTo>
                    <a:pt x="427" y="322"/>
                  </a:lnTo>
                  <a:lnTo>
                    <a:pt x="438" y="324"/>
                  </a:lnTo>
                  <a:lnTo>
                    <a:pt x="443" y="322"/>
                  </a:lnTo>
                  <a:lnTo>
                    <a:pt x="448" y="321"/>
                  </a:lnTo>
                  <a:lnTo>
                    <a:pt x="448" y="321"/>
                  </a:lnTo>
                  <a:close/>
                  <a:moveTo>
                    <a:pt x="474" y="2"/>
                  </a:moveTo>
                  <a:lnTo>
                    <a:pt x="431" y="2"/>
                  </a:lnTo>
                  <a:lnTo>
                    <a:pt x="431" y="38"/>
                  </a:lnTo>
                  <a:lnTo>
                    <a:pt x="474" y="38"/>
                  </a:lnTo>
                  <a:lnTo>
                    <a:pt x="474" y="2"/>
                  </a:lnTo>
                  <a:close/>
                </a:path>
              </a:pathLst>
            </a:custGeom>
            <a:solidFill>
              <a:srgbClr val="B2D3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59" name="Freeform 56">
              <a:extLst>
                <a:ext uri="{FF2B5EF4-FFF2-40B4-BE49-F238E27FC236}">
                  <a16:creationId xmlns:a16="http://schemas.microsoft.com/office/drawing/2014/main" id="{773F8716-AC5E-4648-8B4A-53F7DD2E5110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9563" y="3308350"/>
              <a:ext cx="835025" cy="454025"/>
            </a:xfrm>
            <a:custGeom>
              <a:avLst/>
              <a:gdLst>
                <a:gd name="T0" fmla="*/ 28 w 526"/>
                <a:gd name="T1" fmla="*/ 286 h 286"/>
                <a:gd name="T2" fmla="*/ 28 w 526"/>
                <a:gd name="T3" fmla="*/ 286 h 286"/>
                <a:gd name="T4" fmla="*/ 22 w 526"/>
                <a:gd name="T5" fmla="*/ 285 h 286"/>
                <a:gd name="T6" fmla="*/ 17 w 526"/>
                <a:gd name="T7" fmla="*/ 283 h 286"/>
                <a:gd name="T8" fmla="*/ 12 w 526"/>
                <a:gd name="T9" fmla="*/ 281 h 286"/>
                <a:gd name="T10" fmla="*/ 7 w 526"/>
                <a:gd name="T11" fmla="*/ 278 h 286"/>
                <a:gd name="T12" fmla="*/ 4 w 526"/>
                <a:gd name="T13" fmla="*/ 273 h 286"/>
                <a:gd name="T14" fmla="*/ 2 w 526"/>
                <a:gd name="T15" fmla="*/ 269 h 286"/>
                <a:gd name="T16" fmla="*/ 0 w 526"/>
                <a:gd name="T17" fmla="*/ 264 h 286"/>
                <a:gd name="T18" fmla="*/ 0 w 526"/>
                <a:gd name="T19" fmla="*/ 257 h 286"/>
                <a:gd name="T20" fmla="*/ 0 w 526"/>
                <a:gd name="T21" fmla="*/ 27 h 286"/>
                <a:gd name="T22" fmla="*/ 0 w 526"/>
                <a:gd name="T23" fmla="*/ 27 h 286"/>
                <a:gd name="T24" fmla="*/ 0 w 526"/>
                <a:gd name="T25" fmla="*/ 22 h 286"/>
                <a:gd name="T26" fmla="*/ 2 w 526"/>
                <a:gd name="T27" fmla="*/ 17 h 286"/>
                <a:gd name="T28" fmla="*/ 4 w 526"/>
                <a:gd name="T29" fmla="*/ 12 h 286"/>
                <a:gd name="T30" fmla="*/ 7 w 526"/>
                <a:gd name="T31" fmla="*/ 9 h 286"/>
                <a:gd name="T32" fmla="*/ 12 w 526"/>
                <a:gd name="T33" fmla="*/ 5 h 286"/>
                <a:gd name="T34" fmla="*/ 17 w 526"/>
                <a:gd name="T35" fmla="*/ 2 h 286"/>
                <a:gd name="T36" fmla="*/ 22 w 526"/>
                <a:gd name="T37" fmla="*/ 0 h 286"/>
                <a:gd name="T38" fmla="*/ 28 w 526"/>
                <a:gd name="T39" fmla="*/ 0 h 286"/>
                <a:gd name="T40" fmla="*/ 499 w 526"/>
                <a:gd name="T41" fmla="*/ 0 h 286"/>
                <a:gd name="T42" fmla="*/ 499 w 526"/>
                <a:gd name="T43" fmla="*/ 0 h 286"/>
                <a:gd name="T44" fmla="*/ 504 w 526"/>
                <a:gd name="T45" fmla="*/ 0 h 286"/>
                <a:gd name="T46" fmla="*/ 509 w 526"/>
                <a:gd name="T47" fmla="*/ 2 h 286"/>
                <a:gd name="T48" fmla="*/ 514 w 526"/>
                <a:gd name="T49" fmla="*/ 5 h 286"/>
                <a:gd name="T50" fmla="*/ 518 w 526"/>
                <a:gd name="T51" fmla="*/ 9 h 286"/>
                <a:gd name="T52" fmla="*/ 521 w 526"/>
                <a:gd name="T53" fmla="*/ 12 h 286"/>
                <a:gd name="T54" fmla="*/ 525 w 526"/>
                <a:gd name="T55" fmla="*/ 17 h 286"/>
                <a:gd name="T56" fmla="*/ 526 w 526"/>
                <a:gd name="T57" fmla="*/ 22 h 286"/>
                <a:gd name="T58" fmla="*/ 526 w 526"/>
                <a:gd name="T59" fmla="*/ 27 h 286"/>
                <a:gd name="T60" fmla="*/ 526 w 526"/>
                <a:gd name="T61" fmla="*/ 257 h 286"/>
                <a:gd name="T62" fmla="*/ 526 w 526"/>
                <a:gd name="T63" fmla="*/ 257 h 286"/>
                <a:gd name="T64" fmla="*/ 526 w 526"/>
                <a:gd name="T65" fmla="*/ 264 h 286"/>
                <a:gd name="T66" fmla="*/ 525 w 526"/>
                <a:gd name="T67" fmla="*/ 269 h 286"/>
                <a:gd name="T68" fmla="*/ 521 w 526"/>
                <a:gd name="T69" fmla="*/ 273 h 286"/>
                <a:gd name="T70" fmla="*/ 518 w 526"/>
                <a:gd name="T71" fmla="*/ 278 h 286"/>
                <a:gd name="T72" fmla="*/ 514 w 526"/>
                <a:gd name="T73" fmla="*/ 281 h 286"/>
                <a:gd name="T74" fmla="*/ 509 w 526"/>
                <a:gd name="T75" fmla="*/ 283 h 286"/>
                <a:gd name="T76" fmla="*/ 504 w 526"/>
                <a:gd name="T77" fmla="*/ 285 h 286"/>
                <a:gd name="T78" fmla="*/ 499 w 526"/>
                <a:gd name="T79" fmla="*/ 286 h 286"/>
                <a:gd name="T80" fmla="*/ 28 w 526"/>
                <a:gd name="T81" fmla="*/ 286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526" h="286">
                  <a:moveTo>
                    <a:pt x="28" y="286"/>
                  </a:moveTo>
                  <a:lnTo>
                    <a:pt x="28" y="286"/>
                  </a:lnTo>
                  <a:lnTo>
                    <a:pt x="22" y="285"/>
                  </a:lnTo>
                  <a:lnTo>
                    <a:pt x="17" y="283"/>
                  </a:lnTo>
                  <a:lnTo>
                    <a:pt x="12" y="281"/>
                  </a:lnTo>
                  <a:lnTo>
                    <a:pt x="7" y="278"/>
                  </a:lnTo>
                  <a:lnTo>
                    <a:pt x="4" y="273"/>
                  </a:lnTo>
                  <a:lnTo>
                    <a:pt x="2" y="269"/>
                  </a:lnTo>
                  <a:lnTo>
                    <a:pt x="0" y="264"/>
                  </a:lnTo>
                  <a:lnTo>
                    <a:pt x="0" y="257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2"/>
                  </a:lnTo>
                  <a:lnTo>
                    <a:pt x="2" y="17"/>
                  </a:lnTo>
                  <a:lnTo>
                    <a:pt x="4" y="12"/>
                  </a:lnTo>
                  <a:lnTo>
                    <a:pt x="7" y="9"/>
                  </a:lnTo>
                  <a:lnTo>
                    <a:pt x="12" y="5"/>
                  </a:lnTo>
                  <a:lnTo>
                    <a:pt x="17" y="2"/>
                  </a:lnTo>
                  <a:lnTo>
                    <a:pt x="22" y="0"/>
                  </a:lnTo>
                  <a:lnTo>
                    <a:pt x="28" y="0"/>
                  </a:lnTo>
                  <a:lnTo>
                    <a:pt x="499" y="0"/>
                  </a:lnTo>
                  <a:lnTo>
                    <a:pt x="499" y="0"/>
                  </a:lnTo>
                  <a:lnTo>
                    <a:pt x="504" y="0"/>
                  </a:lnTo>
                  <a:lnTo>
                    <a:pt x="509" y="2"/>
                  </a:lnTo>
                  <a:lnTo>
                    <a:pt x="514" y="5"/>
                  </a:lnTo>
                  <a:lnTo>
                    <a:pt x="518" y="9"/>
                  </a:lnTo>
                  <a:lnTo>
                    <a:pt x="521" y="12"/>
                  </a:lnTo>
                  <a:lnTo>
                    <a:pt x="525" y="17"/>
                  </a:lnTo>
                  <a:lnTo>
                    <a:pt x="526" y="22"/>
                  </a:lnTo>
                  <a:lnTo>
                    <a:pt x="526" y="27"/>
                  </a:lnTo>
                  <a:lnTo>
                    <a:pt x="526" y="257"/>
                  </a:lnTo>
                  <a:lnTo>
                    <a:pt x="526" y="257"/>
                  </a:lnTo>
                  <a:lnTo>
                    <a:pt x="526" y="264"/>
                  </a:lnTo>
                  <a:lnTo>
                    <a:pt x="525" y="269"/>
                  </a:lnTo>
                  <a:lnTo>
                    <a:pt x="521" y="273"/>
                  </a:lnTo>
                  <a:lnTo>
                    <a:pt x="518" y="278"/>
                  </a:lnTo>
                  <a:lnTo>
                    <a:pt x="514" y="281"/>
                  </a:lnTo>
                  <a:lnTo>
                    <a:pt x="509" y="283"/>
                  </a:lnTo>
                  <a:lnTo>
                    <a:pt x="504" y="285"/>
                  </a:lnTo>
                  <a:lnTo>
                    <a:pt x="499" y="286"/>
                  </a:lnTo>
                  <a:lnTo>
                    <a:pt x="28" y="286"/>
                  </a:lnTo>
                  <a:close/>
                </a:path>
              </a:pathLst>
            </a:custGeom>
            <a:noFill/>
            <a:ln w="7">
              <a:solidFill>
                <a:srgbClr val="B2D35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60" name="Freeform 57">
              <a:extLst>
                <a:ext uri="{FF2B5EF4-FFF2-40B4-BE49-F238E27FC236}">
                  <a16:creationId xmlns:a16="http://schemas.microsoft.com/office/drawing/2014/main" id="{2ED147F4-7B98-4D2B-A6D8-9D0FEEFCE852}"/>
                </a:ext>
              </a:extLst>
            </p:cNvPr>
            <p:cNvSpPr>
              <a:spLocks/>
            </p:cNvSpPr>
            <p:nvPr/>
          </p:nvSpPr>
          <p:spPr bwMode="auto">
            <a:xfrm>
              <a:off x="7018338" y="4424363"/>
              <a:ext cx="476250" cy="225425"/>
            </a:xfrm>
            <a:custGeom>
              <a:avLst/>
              <a:gdLst>
                <a:gd name="T0" fmla="*/ 30 w 300"/>
                <a:gd name="T1" fmla="*/ 142 h 142"/>
                <a:gd name="T2" fmla="*/ 30 w 300"/>
                <a:gd name="T3" fmla="*/ 142 h 142"/>
                <a:gd name="T4" fmla="*/ 23 w 300"/>
                <a:gd name="T5" fmla="*/ 142 h 142"/>
                <a:gd name="T6" fmla="*/ 18 w 300"/>
                <a:gd name="T7" fmla="*/ 141 h 142"/>
                <a:gd name="T8" fmla="*/ 12 w 300"/>
                <a:gd name="T9" fmla="*/ 139 h 142"/>
                <a:gd name="T10" fmla="*/ 9 w 300"/>
                <a:gd name="T11" fmla="*/ 136 h 142"/>
                <a:gd name="T12" fmla="*/ 6 w 300"/>
                <a:gd name="T13" fmla="*/ 130 h 142"/>
                <a:gd name="T14" fmla="*/ 2 w 300"/>
                <a:gd name="T15" fmla="*/ 125 h 142"/>
                <a:gd name="T16" fmla="*/ 0 w 300"/>
                <a:gd name="T17" fmla="*/ 120 h 142"/>
                <a:gd name="T18" fmla="*/ 0 w 300"/>
                <a:gd name="T19" fmla="*/ 115 h 142"/>
                <a:gd name="T20" fmla="*/ 0 w 300"/>
                <a:gd name="T21" fmla="*/ 27 h 142"/>
                <a:gd name="T22" fmla="*/ 0 w 300"/>
                <a:gd name="T23" fmla="*/ 27 h 142"/>
                <a:gd name="T24" fmla="*/ 0 w 300"/>
                <a:gd name="T25" fmla="*/ 22 h 142"/>
                <a:gd name="T26" fmla="*/ 2 w 300"/>
                <a:gd name="T27" fmla="*/ 17 h 142"/>
                <a:gd name="T28" fmla="*/ 6 w 300"/>
                <a:gd name="T29" fmla="*/ 12 h 142"/>
                <a:gd name="T30" fmla="*/ 9 w 300"/>
                <a:gd name="T31" fmla="*/ 9 h 142"/>
                <a:gd name="T32" fmla="*/ 12 w 300"/>
                <a:gd name="T33" fmla="*/ 5 h 142"/>
                <a:gd name="T34" fmla="*/ 18 w 300"/>
                <a:gd name="T35" fmla="*/ 2 h 142"/>
                <a:gd name="T36" fmla="*/ 23 w 300"/>
                <a:gd name="T37" fmla="*/ 0 h 142"/>
                <a:gd name="T38" fmla="*/ 30 w 300"/>
                <a:gd name="T39" fmla="*/ 0 h 142"/>
                <a:gd name="T40" fmla="*/ 273 w 300"/>
                <a:gd name="T41" fmla="*/ 0 h 142"/>
                <a:gd name="T42" fmla="*/ 273 w 300"/>
                <a:gd name="T43" fmla="*/ 0 h 142"/>
                <a:gd name="T44" fmla="*/ 278 w 300"/>
                <a:gd name="T45" fmla="*/ 0 h 142"/>
                <a:gd name="T46" fmla="*/ 283 w 300"/>
                <a:gd name="T47" fmla="*/ 2 h 142"/>
                <a:gd name="T48" fmla="*/ 288 w 300"/>
                <a:gd name="T49" fmla="*/ 5 h 142"/>
                <a:gd name="T50" fmla="*/ 292 w 300"/>
                <a:gd name="T51" fmla="*/ 9 h 142"/>
                <a:gd name="T52" fmla="*/ 295 w 300"/>
                <a:gd name="T53" fmla="*/ 12 h 142"/>
                <a:gd name="T54" fmla="*/ 299 w 300"/>
                <a:gd name="T55" fmla="*/ 17 h 142"/>
                <a:gd name="T56" fmla="*/ 300 w 300"/>
                <a:gd name="T57" fmla="*/ 22 h 142"/>
                <a:gd name="T58" fmla="*/ 300 w 300"/>
                <a:gd name="T59" fmla="*/ 27 h 142"/>
                <a:gd name="T60" fmla="*/ 300 w 300"/>
                <a:gd name="T61" fmla="*/ 115 h 142"/>
                <a:gd name="T62" fmla="*/ 300 w 300"/>
                <a:gd name="T63" fmla="*/ 115 h 142"/>
                <a:gd name="T64" fmla="*/ 300 w 300"/>
                <a:gd name="T65" fmla="*/ 120 h 142"/>
                <a:gd name="T66" fmla="*/ 299 w 300"/>
                <a:gd name="T67" fmla="*/ 125 h 142"/>
                <a:gd name="T68" fmla="*/ 295 w 300"/>
                <a:gd name="T69" fmla="*/ 130 h 142"/>
                <a:gd name="T70" fmla="*/ 292 w 300"/>
                <a:gd name="T71" fmla="*/ 136 h 142"/>
                <a:gd name="T72" fmla="*/ 288 w 300"/>
                <a:gd name="T73" fmla="*/ 139 h 142"/>
                <a:gd name="T74" fmla="*/ 283 w 300"/>
                <a:gd name="T75" fmla="*/ 141 h 142"/>
                <a:gd name="T76" fmla="*/ 278 w 300"/>
                <a:gd name="T77" fmla="*/ 142 h 142"/>
                <a:gd name="T78" fmla="*/ 273 w 300"/>
                <a:gd name="T79" fmla="*/ 142 h 142"/>
                <a:gd name="T80" fmla="*/ 30 w 300"/>
                <a:gd name="T81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00" h="142">
                  <a:moveTo>
                    <a:pt x="30" y="142"/>
                  </a:moveTo>
                  <a:lnTo>
                    <a:pt x="30" y="142"/>
                  </a:lnTo>
                  <a:lnTo>
                    <a:pt x="23" y="142"/>
                  </a:lnTo>
                  <a:lnTo>
                    <a:pt x="18" y="141"/>
                  </a:lnTo>
                  <a:lnTo>
                    <a:pt x="12" y="139"/>
                  </a:lnTo>
                  <a:lnTo>
                    <a:pt x="9" y="136"/>
                  </a:lnTo>
                  <a:lnTo>
                    <a:pt x="6" y="130"/>
                  </a:lnTo>
                  <a:lnTo>
                    <a:pt x="2" y="125"/>
                  </a:lnTo>
                  <a:lnTo>
                    <a:pt x="0" y="120"/>
                  </a:lnTo>
                  <a:lnTo>
                    <a:pt x="0" y="115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2"/>
                  </a:lnTo>
                  <a:lnTo>
                    <a:pt x="2" y="17"/>
                  </a:lnTo>
                  <a:lnTo>
                    <a:pt x="6" y="12"/>
                  </a:lnTo>
                  <a:lnTo>
                    <a:pt x="9" y="9"/>
                  </a:lnTo>
                  <a:lnTo>
                    <a:pt x="12" y="5"/>
                  </a:lnTo>
                  <a:lnTo>
                    <a:pt x="18" y="2"/>
                  </a:lnTo>
                  <a:lnTo>
                    <a:pt x="23" y="0"/>
                  </a:lnTo>
                  <a:lnTo>
                    <a:pt x="30" y="0"/>
                  </a:lnTo>
                  <a:lnTo>
                    <a:pt x="273" y="0"/>
                  </a:lnTo>
                  <a:lnTo>
                    <a:pt x="273" y="0"/>
                  </a:lnTo>
                  <a:lnTo>
                    <a:pt x="278" y="0"/>
                  </a:lnTo>
                  <a:lnTo>
                    <a:pt x="283" y="2"/>
                  </a:lnTo>
                  <a:lnTo>
                    <a:pt x="288" y="5"/>
                  </a:lnTo>
                  <a:lnTo>
                    <a:pt x="292" y="9"/>
                  </a:lnTo>
                  <a:lnTo>
                    <a:pt x="295" y="12"/>
                  </a:lnTo>
                  <a:lnTo>
                    <a:pt x="299" y="17"/>
                  </a:lnTo>
                  <a:lnTo>
                    <a:pt x="300" y="22"/>
                  </a:lnTo>
                  <a:lnTo>
                    <a:pt x="300" y="27"/>
                  </a:lnTo>
                  <a:lnTo>
                    <a:pt x="300" y="115"/>
                  </a:lnTo>
                  <a:lnTo>
                    <a:pt x="300" y="115"/>
                  </a:lnTo>
                  <a:lnTo>
                    <a:pt x="300" y="120"/>
                  </a:lnTo>
                  <a:lnTo>
                    <a:pt x="299" y="125"/>
                  </a:lnTo>
                  <a:lnTo>
                    <a:pt x="295" y="130"/>
                  </a:lnTo>
                  <a:lnTo>
                    <a:pt x="292" y="136"/>
                  </a:lnTo>
                  <a:lnTo>
                    <a:pt x="288" y="139"/>
                  </a:lnTo>
                  <a:lnTo>
                    <a:pt x="283" y="141"/>
                  </a:lnTo>
                  <a:lnTo>
                    <a:pt x="278" y="142"/>
                  </a:lnTo>
                  <a:lnTo>
                    <a:pt x="273" y="142"/>
                  </a:lnTo>
                  <a:lnTo>
                    <a:pt x="30" y="142"/>
                  </a:lnTo>
                  <a:close/>
                </a:path>
              </a:pathLst>
            </a:custGeom>
            <a:noFill/>
            <a:ln w="7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61" name="Freeform 58">
              <a:extLst>
                <a:ext uri="{FF2B5EF4-FFF2-40B4-BE49-F238E27FC236}">
                  <a16:creationId xmlns:a16="http://schemas.microsoft.com/office/drawing/2014/main" id="{39EAE139-2865-400A-9E3C-3319C6A1E17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32538" y="4500563"/>
              <a:ext cx="711200" cy="307975"/>
            </a:xfrm>
            <a:custGeom>
              <a:avLst/>
              <a:gdLst>
                <a:gd name="T0" fmla="*/ 155 w 448"/>
                <a:gd name="T1" fmla="*/ 185 h 194"/>
                <a:gd name="T2" fmla="*/ 168 w 448"/>
                <a:gd name="T3" fmla="*/ 180 h 194"/>
                <a:gd name="T4" fmla="*/ 175 w 448"/>
                <a:gd name="T5" fmla="*/ 166 h 194"/>
                <a:gd name="T6" fmla="*/ 184 w 448"/>
                <a:gd name="T7" fmla="*/ 153 h 194"/>
                <a:gd name="T8" fmla="*/ 292 w 448"/>
                <a:gd name="T9" fmla="*/ 134 h 194"/>
                <a:gd name="T10" fmla="*/ 323 w 448"/>
                <a:gd name="T11" fmla="*/ 134 h 194"/>
                <a:gd name="T12" fmla="*/ 345 w 448"/>
                <a:gd name="T13" fmla="*/ 129 h 194"/>
                <a:gd name="T14" fmla="*/ 354 w 448"/>
                <a:gd name="T15" fmla="*/ 120 h 194"/>
                <a:gd name="T16" fmla="*/ 355 w 448"/>
                <a:gd name="T17" fmla="*/ 117 h 194"/>
                <a:gd name="T18" fmla="*/ 355 w 448"/>
                <a:gd name="T19" fmla="*/ 101 h 194"/>
                <a:gd name="T20" fmla="*/ 345 w 448"/>
                <a:gd name="T21" fmla="*/ 79 h 194"/>
                <a:gd name="T22" fmla="*/ 336 w 448"/>
                <a:gd name="T23" fmla="*/ 67 h 194"/>
                <a:gd name="T24" fmla="*/ 328 w 448"/>
                <a:gd name="T25" fmla="*/ 46 h 194"/>
                <a:gd name="T26" fmla="*/ 330 w 448"/>
                <a:gd name="T27" fmla="*/ 34 h 194"/>
                <a:gd name="T28" fmla="*/ 335 w 448"/>
                <a:gd name="T29" fmla="*/ 28 h 194"/>
                <a:gd name="T30" fmla="*/ 357 w 448"/>
                <a:gd name="T31" fmla="*/ 21 h 194"/>
                <a:gd name="T32" fmla="*/ 388 w 448"/>
                <a:gd name="T33" fmla="*/ 19 h 194"/>
                <a:gd name="T34" fmla="*/ 446 w 448"/>
                <a:gd name="T35" fmla="*/ 24 h 194"/>
                <a:gd name="T36" fmla="*/ 448 w 448"/>
                <a:gd name="T37" fmla="*/ 9 h 194"/>
                <a:gd name="T38" fmla="*/ 393 w 448"/>
                <a:gd name="T39" fmla="*/ 2 h 194"/>
                <a:gd name="T40" fmla="*/ 354 w 448"/>
                <a:gd name="T41" fmla="*/ 2 h 194"/>
                <a:gd name="T42" fmla="*/ 331 w 448"/>
                <a:gd name="T43" fmla="*/ 9 h 194"/>
                <a:gd name="T44" fmla="*/ 326 w 448"/>
                <a:gd name="T45" fmla="*/ 12 h 194"/>
                <a:gd name="T46" fmla="*/ 314 w 448"/>
                <a:gd name="T47" fmla="*/ 33 h 194"/>
                <a:gd name="T48" fmla="*/ 314 w 448"/>
                <a:gd name="T49" fmla="*/ 53 h 194"/>
                <a:gd name="T50" fmla="*/ 319 w 448"/>
                <a:gd name="T51" fmla="*/ 74 h 194"/>
                <a:gd name="T52" fmla="*/ 328 w 448"/>
                <a:gd name="T53" fmla="*/ 89 h 194"/>
                <a:gd name="T54" fmla="*/ 335 w 448"/>
                <a:gd name="T55" fmla="*/ 106 h 194"/>
                <a:gd name="T56" fmla="*/ 335 w 448"/>
                <a:gd name="T57" fmla="*/ 110 h 194"/>
                <a:gd name="T58" fmla="*/ 330 w 448"/>
                <a:gd name="T59" fmla="*/ 115 h 194"/>
                <a:gd name="T60" fmla="*/ 307 w 448"/>
                <a:gd name="T61" fmla="*/ 117 h 194"/>
                <a:gd name="T62" fmla="*/ 184 w 448"/>
                <a:gd name="T63" fmla="*/ 100 h 194"/>
                <a:gd name="T64" fmla="*/ 175 w 448"/>
                <a:gd name="T65" fmla="*/ 86 h 194"/>
                <a:gd name="T66" fmla="*/ 174 w 448"/>
                <a:gd name="T67" fmla="*/ 77 h 194"/>
                <a:gd name="T68" fmla="*/ 163 w 448"/>
                <a:gd name="T69" fmla="*/ 67 h 194"/>
                <a:gd name="T70" fmla="*/ 52 w 448"/>
                <a:gd name="T71" fmla="*/ 58 h 194"/>
                <a:gd name="T72" fmla="*/ 45 w 448"/>
                <a:gd name="T73" fmla="*/ 58 h 194"/>
                <a:gd name="T74" fmla="*/ 35 w 448"/>
                <a:gd name="T75" fmla="*/ 65 h 194"/>
                <a:gd name="T76" fmla="*/ 0 w 448"/>
                <a:gd name="T77" fmla="*/ 70 h 194"/>
                <a:gd name="T78" fmla="*/ 33 w 448"/>
                <a:gd name="T79" fmla="*/ 180 h 194"/>
                <a:gd name="T80" fmla="*/ 33 w 448"/>
                <a:gd name="T81" fmla="*/ 180 h 194"/>
                <a:gd name="T82" fmla="*/ 35 w 448"/>
                <a:gd name="T83" fmla="*/ 185 h 194"/>
                <a:gd name="T84" fmla="*/ 45 w 448"/>
                <a:gd name="T85" fmla="*/ 192 h 194"/>
                <a:gd name="T86" fmla="*/ 155 w 448"/>
                <a:gd name="T87" fmla="*/ 185 h 194"/>
                <a:gd name="T88" fmla="*/ 36 w 448"/>
                <a:gd name="T89" fmla="*/ 165 h 194"/>
                <a:gd name="T90" fmla="*/ 91 w 448"/>
                <a:gd name="T91" fmla="*/ 86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48" h="194">
                  <a:moveTo>
                    <a:pt x="155" y="185"/>
                  </a:moveTo>
                  <a:lnTo>
                    <a:pt x="155" y="185"/>
                  </a:lnTo>
                  <a:lnTo>
                    <a:pt x="163" y="184"/>
                  </a:lnTo>
                  <a:lnTo>
                    <a:pt x="168" y="180"/>
                  </a:lnTo>
                  <a:lnTo>
                    <a:pt x="174" y="173"/>
                  </a:lnTo>
                  <a:lnTo>
                    <a:pt x="175" y="166"/>
                  </a:lnTo>
                  <a:lnTo>
                    <a:pt x="175" y="153"/>
                  </a:lnTo>
                  <a:lnTo>
                    <a:pt x="184" y="153"/>
                  </a:lnTo>
                  <a:lnTo>
                    <a:pt x="184" y="134"/>
                  </a:lnTo>
                  <a:lnTo>
                    <a:pt x="292" y="134"/>
                  </a:lnTo>
                  <a:lnTo>
                    <a:pt x="292" y="134"/>
                  </a:lnTo>
                  <a:lnTo>
                    <a:pt x="323" y="134"/>
                  </a:lnTo>
                  <a:lnTo>
                    <a:pt x="342" y="132"/>
                  </a:lnTo>
                  <a:lnTo>
                    <a:pt x="345" y="129"/>
                  </a:lnTo>
                  <a:lnTo>
                    <a:pt x="348" y="127"/>
                  </a:lnTo>
                  <a:lnTo>
                    <a:pt x="354" y="120"/>
                  </a:lnTo>
                  <a:lnTo>
                    <a:pt x="354" y="120"/>
                  </a:lnTo>
                  <a:lnTo>
                    <a:pt x="355" y="117"/>
                  </a:lnTo>
                  <a:lnTo>
                    <a:pt x="357" y="112"/>
                  </a:lnTo>
                  <a:lnTo>
                    <a:pt x="355" y="101"/>
                  </a:lnTo>
                  <a:lnTo>
                    <a:pt x="350" y="91"/>
                  </a:lnTo>
                  <a:lnTo>
                    <a:pt x="345" y="79"/>
                  </a:lnTo>
                  <a:lnTo>
                    <a:pt x="345" y="79"/>
                  </a:lnTo>
                  <a:lnTo>
                    <a:pt x="336" y="67"/>
                  </a:lnTo>
                  <a:lnTo>
                    <a:pt x="330" y="53"/>
                  </a:lnTo>
                  <a:lnTo>
                    <a:pt x="328" y="46"/>
                  </a:lnTo>
                  <a:lnTo>
                    <a:pt x="328" y="40"/>
                  </a:lnTo>
                  <a:lnTo>
                    <a:pt x="330" y="34"/>
                  </a:lnTo>
                  <a:lnTo>
                    <a:pt x="335" y="28"/>
                  </a:lnTo>
                  <a:lnTo>
                    <a:pt x="335" y="28"/>
                  </a:lnTo>
                  <a:lnTo>
                    <a:pt x="343" y="24"/>
                  </a:lnTo>
                  <a:lnTo>
                    <a:pt x="357" y="21"/>
                  </a:lnTo>
                  <a:lnTo>
                    <a:pt x="372" y="19"/>
                  </a:lnTo>
                  <a:lnTo>
                    <a:pt x="388" y="19"/>
                  </a:lnTo>
                  <a:lnTo>
                    <a:pt x="420" y="21"/>
                  </a:lnTo>
                  <a:lnTo>
                    <a:pt x="446" y="24"/>
                  </a:lnTo>
                  <a:lnTo>
                    <a:pt x="448" y="9"/>
                  </a:lnTo>
                  <a:lnTo>
                    <a:pt x="448" y="9"/>
                  </a:lnTo>
                  <a:lnTo>
                    <a:pt x="429" y="5"/>
                  </a:lnTo>
                  <a:lnTo>
                    <a:pt x="393" y="2"/>
                  </a:lnTo>
                  <a:lnTo>
                    <a:pt x="372" y="0"/>
                  </a:lnTo>
                  <a:lnTo>
                    <a:pt x="354" y="2"/>
                  </a:lnTo>
                  <a:lnTo>
                    <a:pt x="338" y="5"/>
                  </a:lnTo>
                  <a:lnTo>
                    <a:pt x="331" y="9"/>
                  </a:lnTo>
                  <a:lnTo>
                    <a:pt x="326" y="12"/>
                  </a:lnTo>
                  <a:lnTo>
                    <a:pt x="326" y="12"/>
                  </a:lnTo>
                  <a:lnTo>
                    <a:pt x="318" y="22"/>
                  </a:lnTo>
                  <a:lnTo>
                    <a:pt x="314" y="33"/>
                  </a:lnTo>
                  <a:lnTo>
                    <a:pt x="312" y="43"/>
                  </a:lnTo>
                  <a:lnTo>
                    <a:pt x="314" y="53"/>
                  </a:lnTo>
                  <a:lnTo>
                    <a:pt x="316" y="64"/>
                  </a:lnTo>
                  <a:lnTo>
                    <a:pt x="319" y="74"/>
                  </a:lnTo>
                  <a:lnTo>
                    <a:pt x="328" y="89"/>
                  </a:lnTo>
                  <a:lnTo>
                    <a:pt x="328" y="89"/>
                  </a:lnTo>
                  <a:lnTo>
                    <a:pt x="333" y="101"/>
                  </a:lnTo>
                  <a:lnTo>
                    <a:pt x="335" y="106"/>
                  </a:lnTo>
                  <a:lnTo>
                    <a:pt x="335" y="110"/>
                  </a:lnTo>
                  <a:lnTo>
                    <a:pt x="335" y="110"/>
                  </a:lnTo>
                  <a:lnTo>
                    <a:pt x="333" y="113"/>
                  </a:lnTo>
                  <a:lnTo>
                    <a:pt x="330" y="115"/>
                  </a:lnTo>
                  <a:lnTo>
                    <a:pt x="323" y="117"/>
                  </a:lnTo>
                  <a:lnTo>
                    <a:pt x="307" y="117"/>
                  </a:lnTo>
                  <a:lnTo>
                    <a:pt x="184" y="117"/>
                  </a:lnTo>
                  <a:lnTo>
                    <a:pt x="184" y="100"/>
                  </a:lnTo>
                  <a:lnTo>
                    <a:pt x="175" y="100"/>
                  </a:lnTo>
                  <a:lnTo>
                    <a:pt x="175" y="86"/>
                  </a:lnTo>
                  <a:lnTo>
                    <a:pt x="175" y="86"/>
                  </a:lnTo>
                  <a:lnTo>
                    <a:pt x="174" y="77"/>
                  </a:lnTo>
                  <a:lnTo>
                    <a:pt x="168" y="72"/>
                  </a:lnTo>
                  <a:lnTo>
                    <a:pt x="163" y="67"/>
                  </a:lnTo>
                  <a:lnTo>
                    <a:pt x="155" y="65"/>
                  </a:lnTo>
                  <a:lnTo>
                    <a:pt x="52" y="58"/>
                  </a:lnTo>
                  <a:lnTo>
                    <a:pt x="52" y="58"/>
                  </a:lnTo>
                  <a:lnTo>
                    <a:pt x="45" y="58"/>
                  </a:lnTo>
                  <a:lnTo>
                    <a:pt x="40" y="62"/>
                  </a:lnTo>
                  <a:lnTo>
                    <a:pt x="35" y="65"/>
                  </a:lnTo>
                  <a:lnTo>
                    <a:pt x="33" y="70"/>
                  </a:lnTo>
                  <a:lnTo>
                    <a:pt x="0" y="70"/>
                  </a:lnTo>
                  <a:lnTo>
                    <a:pt x="0" y="180"/>
                  </a:lnTo>
                  <a:lnTo>
                    <a:pt x="33" y="180"/>
                  </a:lnTo>
                  <a:lnTo>
                    <a:pt x="33" y="180"/>
                  </a:lnTo>
                  <a:lnTo>
                    <a:pt x="33" y="180"/>
                  </a:lnTo>
                  <a:lnTo>
                    <a:pt x="33" y="180"/>
                  </a:lnTo>
                  <a:lnTo>
                    <a:pt x="35" y="185"/>
                  </a:lnTo>
                  <a:lnTo>
                    <a:pt x="40" y="190"/>
                  </a:lnTo>
                  <a:lnTo>
                    <a:pt x="45" y="192"/>
                  </a:lnTo>
                  <a:lnTo>
                    <a:pt x="52" y="194"/>
                  </a:lnTo>
                  <a:lnTo>
                    <a:pt x="155" y="185"/>
                  </a:lnTo>
                  <a:close/>
                  <a:moveTo>
                    <a:pt x="91" y="165"/>
                  </a:moveTo>
                  <a:lnTo>
                    <a:pt x="36" y="165"/>
                  </a:lnTo>
                  <a:lnTo>
                    <a:pt x="36" y="86"/>
                  </a:lnTo>
                  <a:lnTo>
                    <a:pt x="91" y="86"/>
                  </a:lnTo>
                  <a:lnTo>
                    <a:pt x="91" y="165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62" name="Freeform 59">
              <a:extLst>
                <a:ext uri="{FF2B5EF4-FFF2-40B4-BE49-F238E27FC236}">
                  <a16:creationId xmlns:a16="http://schemas.microsoft.com/office/drawing/2014/main" id="{36720D9D-DD53-461B-8AE5-C2080EDF2A1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03913" y="3408363"/>
              <a:ext cx="850900" cy="280987"/>
            </a:xfrm>
            <a:custGeom>
              <a:avLst/>
              <a:gdLst>
                <a:gd name="T0" fmla="*/ 480 w 536"/>
                <a:gd name="T1" fmla="*/ 21 h 177"/>
                <a:gd name="T2" fmla="*/ 478 w 536"/>
                <a:gd name="T3" fmla="*/ 12 h 177"/>
                <a:gd name="T4" fmla="*/ 466 w 536"/>
                <a:gd name="T5" fmla="*/ 2 h 177"/>
                <a:gd name="T6" fmla="*/ 354 w 536"/>
                <a:gd name="T7" fmla="*/ 7 h 177"/>
                <a:gd name="T8" fmla="*/ 348 w 536"/>
                <a:gd name="T9" fmla="*/ 9 h 177"/>
                <a:gd name="T10" fmla="*/ 336 w 536"/>
                <a:gd name="T11" fmla="*/ 19 h 177"/>
                <a:gd name="T12" fmla="*/ 336 w 536"/>
                <a:gd name="T13" fmla="*/ 42 h 177"/>
                <a:gd name="T14" fmla="*/ 325 w 536"/>
                <a:gd name="T15" fmla="*/ 59 h 177"/>
                <a:gd name="T16" fmla="*/ 65 w 536"/>
                <a:gd name="T17" fmla="*/ 59 h 177"/>
                <a:gd name="T18" fmla="*/ 17 w 536"/>
                <a:gd name="T19" fmla="*/ 62 h 177"/>
                <a:gd name="T20" fmla="*/ 8 w 536"/>
                <a:gd name="T21" fmla="*/ 66 h 177"/>
                <a:gd name="T22" fmla="*/ 3 w 536"/>
                <a:gd name="T23" fmla="*/ 72 h 177"/>
                <a:gd name="T24" fmla="*/ 0 w 536"/>
                <a:gd name="T25" fmla="*/ 81 h 177"/>
                <a:gd name="T26" fmla="*/ 6 w 536"/>
                <a:gd name="T27" fmla="*/ 102 h 177"/>
                <a:gd name="T28" fmla="*/ 12 w 536"/>
                <a:gd name="T29" fmla="*/ 114 h 177"/>
                <a:gd name="T30" fmla="*/ 25 w 536"/>
                <a:gd name="T31" fmla="*/ 139 h 177"/>
                <a:gd name="T32" fmla="*/ 27 w 536"/>
                <a:gd name="T33" fmla="*/ 151 h 177"/>
                <a:gd name="T34" fmla="*/ 24 w 536"/>
                <a:gd name="T35" fmla="*/ 163 h 177"/>
                <a:gd name="T36" fmla="*/ 22 w 536"/>
                <a:gd name="T37" fmla="*/ 167 h 177"/>
                <a:gd name="T38" fmla="*/ 24 w 536"/>
                <a:gd name="T39" fmla="*/ 174 h 177"/>
                <a:gd name="T40" fmla="*/ 27 w 536"/>
                <a:gd name="T41" fmla="*/ 175 h 177"/>
                <a:gd name="T42" fmla="*/ 30 w 536"/>
                <a:gd name="T43" fmla="*/ 177 h 177"/>
                <a:gd name="T44" fmla="*/ 39 w 536"/>
                <a:gd name="T45" fmla="*/ 172 h 177"/>
                <a:gd name="T46" fmla="*/ 42 w 536"/>
                <a:gd name="T47" fmla="*/ 163 h 177"/>
                <a:gd name="T48" fmla="*/ 44 w 536"/>
                <a:gd name="T49" fmla="*/ 144 h 177"/>
                <a:gd name="T50" fmla="*/ 37 w 536"/>
                <a:gd name="T51" fmla="*/ 119 h 177"/>
                <a:gd name="T52" fmla="*/ 29 w 536"/>
                <a:gd name="T53" fmla="*/ 105 h 177"/>
                <a:gd name="T54" fmla="*/ 22 w 536"/>
                <a:gd name="T55" fmla="*/ 86 h 177"/>
                <a:gd name="T56" fmla="*/ 22 w 536"/>
                <a:gd name="T57" fmla="*/ 83 h 177"/>
                <a:gd name="T58" fmla="*/ 27 w 536"/>
                <a:gd name="T59" fmla="*/ 78 h 177"/>
                <a:gd name="T60" fmla="*/ 49 w 536"/>
                <a:gd name="T61" fmla="*/ 78 h 177"/>
                <a:gd name="T62" fmla="*/ 325 w 536"/>
                <a:gd name="T63" fmla="*/ 95 h 177"/>
                <a:gd name="T64" fmla="*/ 336 w 536"/>
                <a:gd name="T65" fmla="*/ 107 h 177"/>
                <a:gd name="T66" fmla="*/ 336 w 536"/>
                <a:gd name="T67" fmla="*/ 115 h 177"/>
                <a:gd name="T68" fmla="*/ 348 w 536"/>
                <a:gd name="T69" fmla="*/ 126 h 177"/>
                <a:gd name="T70" fmla="*/ 459 w 536"/>
                <a:gd name="T71" fmla="*/ 134 h 177"/>
                <a:gd name="T72" fmla="*/ 466 w 536"/>
                <a:gd name="T73" fmla="*/ 132 h 177"/>
                <a:gd name="T74" fmla="*/ 478 w 536"/>
                <a:gd name="T75" fmla="*/ 122 h 177"/>
                <a:gd name="T76" fmla="*/ 480 w 536"/>
                <a:gd name="T77" fmla="*/ 107 h 177"/>
                <a:gd name="T78" fmla="*/ 536 w 536"/>
                <a:gd name="T79" fmla="*/ 103 h 177"/>
                <a:gd name="T80" fmla="*/ 536 w 536"/>
                <a:gd name="T81" fmla="*/ 47 h 177"/>
                <a:gd name="T82" fmla="*/ 536 w 536"/>
                <a:gd name="T83" fmla="*/ 28 h 177"/>
                <a:gd name="T84" fmla="*/ 516 w 536"/>
                <a:gd name="T85" fmla="*/ 88 h 177"/>
                <a:gd name="T86" fmla="*/ 480 w 536"/>
                <a:gd name="T87" fmla="*/ 47 h 177"/>
                <a:gd name="T88" fmla="*/ 516 w 536"/>
                <a:gd name="T89" fmla="*/ 88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36" h="177">
                  <a:moveTo>
                    <a:pt x="480" y="28"/>
                  </a:moveTo>
                  <a:lnTo>
                    <a:pt x="480" y="21"/>
                  </a:lnTo>
                  <a:lnTo>
                    <a:pt x="480" y="21"/>
                  </a:lnTo>
                  <a:lnTo>
                    <a:pt x="478" y="12"/>
                  </a:lnTo>
                  <a:lnTo>
                    <a:pt x="473" y="6"/>
                  </a:lnTo>
                  <a:lnTo>
                    <a:pt x="466" y="2"/>
                  </a:lnTo>
                  <a:lnTo>
                    <a:pt x="459" y="0"/>
                  </a:lnTo>
                  <a:lnTo>
                    <a:pt x="354" y="7"/>
                  </a:lnTo>
                  <a:lnTo>
                    <a:pt x="354" y="7"/>
                  </a:lnTo>
                  <a:lnTo>
                    <a:pt x="348" y="9"/>
                  </a:lnTo>
                  <a:lnTo>
                    <a:pt x="341" y="12"/>
                  </a:lnTo>
                  <a:lnTo>
                    <a:pt x="336" y="19"/>
                  </a:lnTo>
                  <a:lnTo>
                    <a:pt x="336" y="28"/>
                  </a:lnTo>
                  <a:lnTo>
                    <a:pt x="336" y="42"/>
                  </a:lnTo>
                  <a:lnTo>
                    <a:pt x="325" y="42"/>
                  </a:lnTo>
                  <a:lnTo>
                    <a:pt x="325" y="59"/>
                  </a:lnTo>
                  <a:lnTo>
                    <a:pt x="65" y="59"/>
                  </a:lnTo>
                  <a:lnTo>
                    <a:pt x="65" y="59"/>
                  </a:lnTo>
                  <a:lnTo>
                    <a:pt x="34" y="59"/>
                  </a:lnTo>
                  <a:lnTo>
                    <a:pt x="17" y="62"/>
                  </a:lnTo>
                  <a:lnTo>
                    <a:pt x="12" y="64"/>
                  </a:lnTo>
                  <a:lnTo>
                    <a:pt x="8" y="66"/>
                  </a:lnTo>
                  <a:lnTo>
                    <a:pt x="3" y="72"/>
                  </a:lnTo>
                  <a:lnTo>
                    <a:pt x="3" y="72"/>
                  </a:lnTo>
                  <a:lnTo>
                    <a:pt x="1" y="78"/>
                  </a:lnTo>
                  <a:lnTo>
                    <a:pt x="0" y="81"/>
                  </a:lnTo>
                  <a:lnTo>
                    <a:pt x="1" y="91"/>
                  </a:lnTo>
                  <a:lnTo>
                    <a:pt x="6" y="102"/>
                  </a:lnTo>
                  <a:lnTo>
                    <a:pt x="12" y="114"/>
                  </a:lnTo>
                  <a:lnTo>
                    <a:pt x="12" y="114"/>
                  </a:lnTo>
                  <a:lnTo>
                    <a:pt x="18" y="126"/>
                  </a:lnTo>
                  <a:lnTo>
                    <a:pt x="25" y="139"/>
                  </a:lnTo>
                  <a:lnTo>
                    <a:pt x="25" y="146"/>
                  </a:lnTo>
                  <a:lnTo>
                    <a:pt x="27" y="151"/>
                  </a:lnTo>
                  <a:lnTo>
                    <a:pt x="25" y="158"/>
                  </a:lnTo>
                  <a:lnTo>
                    <a:pt x="24" y="163"/>
                  </a:lnTo>
                  <a:lnTo>
                    <a:pt x="24" y="163"/>
                  </a:lnTo>
                  <a:lnTo>
                    <a:pt x="22" y="167"/>
                  </a:lnTo>
                  <a:lnTo>
                    <a:pt x="22" y="170"/>
                  </a:lnTo>
                  <a:lnTo>
                    <a:pt x="24" y="174"/>
                  </a:lnTo>
                  <a:lnTo>
                    <a:pt x="27" y="175"/>
                  </a:lnTo>
                  <a:lnTo>
                    <a:pt x="27" y="175"/>
                  </a:lnTo>
                  <a:lnTo>
                    <a:pt x="30" y="177"/>
                  </a:lnTo>
                  <a:lnTo>
                    <a:pt x="30" y="177"/>
                  </a:lnTo>
                  <a:lnTo>
                    <a:pt x="36" y="175"/>
                  </a:lnTo>
                  <a:lnTo>
                    <a:pt x="39" y="172"/>
                  </a:lnTo>
                  <a:lnTo>
                    <a:pt x="39" y="172"/>
                  </a:lnTo>
                  <a:lnTo>
                    <a:pt x="42" y="163"/>
                  </a:lnTo>
                  <a:lnTo>
                    <a:pt x="44" y="155"/>
                  </a:lnTo>
                  <a:lnTo>
                    <a:pt x="44" y="144"/>
                  </a:lnTo>
                  <a:lnTo>
                    <a:pt x="42" y="136"/>
                  </a:lnTo>
                  <a:lnTo>
                    <a:pt x="37" y="119"/>
                  </a:lnTo>
                  <a:lnTo>
                    <a:pt x="29" y="105"/>
                  </a:lnTo>
                  <a:lnTo>
                    <a:pt x="29" y="105"/>
                  </a:lnTo>
                  <a:lnTo>
                    <a:pt x="24" y="91"/>
                  </a:lnTo>
                  <a:lnTo>
                    <a:pt x="22" y="86"/>
                  </a:lnTo>
                  <a:lnTo>
                    <a:pt x="22" y="83"/>
                  </a:lnTo>
                  <a:lnTo>
                    <a:pt x="22" y="83"/>
                  </a:lnTo>
                  <a:lnTo>
                    <a:pt x="24" y="79"/>
                  </a:lnTo>
                  <a:lnTo>
                    <a:pt x="27" y="78"/>
                  </a:lnTo>
                  <a:lnTo>
                    <a:pt x="34" y="78"/>
                  </a:lnTo>
                  <a:lnTo>
                    <a:pt x="49" y="78"/>
                  </a:lnTo>
                  <a:lnTo>
                    <a:pt x="325" y="78"/>
                  </a:lnTo>
                  <a:lnTo>
                    <a:pt x="325" y="95"/>
                  </a:lnTo>
                  <a:lnTo>
                    <a:pt x="336" y="95"/>
                  </a:lnTo>
                  <a:lnTo>
                    <a:pt x="336" y="107"/>
                  </a:lnTo>
                  <a:lnTo>
                    <a:pt x="336" y="107"/>
                  </a:lnTo>
                  <a:lnTo>
                    <a:pt x="336" y="115"/>
                  </a:lnTo>
                  <a:lnTo>
                    <a:pt x="341" y="122"/>
                  </a:lnTo>
                  <a:lnTo>
                    <a:pt x="348" y="126"/>
                  </a:lnTo>
                  <a:lnTo>
                    <a:pt x="354" y="127"/>
                  </a:lnTo>
                  <a:lnTo>
                    <a:pt x="459" y="134"/>
                  </a:lnTo>
                  <a:lnTo>
                    <a:pt x="459" y="134"/>
                  </a:lnTo>
                  <a:lnTo>
                    <a:pt x="466" y="132"/>
                  </a:lnTo>
                  <a:lnTo>
                    <a:pt x="473" y="129"/>
                  </a:lnTo>
                  <a:lnTo>
                    <a:pt x="478" y="122"/>
                  </a:lnTo>
                  <a:lnTo>
                    <a:pt x="480" y="115"/>
                  </a:lnTo>
                  <a:lnTo>
                    <a:pt x="480" y="107"/>
                  </a:lnTo>
                  <a:lnTo>
                    <a:pt x="536" y="107"/>
                  </a:lnTo>
                  <a:lnTo>
                    <a:pt x="536" y="103"/>
                  </a:lnTo>
                  <a:lnTo>
                    <a:pt x="536" y="88"/>
                  </a:lnTo>
                  <a:lnTo>
                    <a:pt x="536" y="47"/>
                  </a:lnTo>
                  <a:lnTo>
                    <a:pt x="536" y="30"/>
                  </a:lnTo>
                  <a:lnTo>
                    <a:pt x="536" y="28"/>
                  </a:lnTo>
                  <a:lnTo>
                    <a:pt x="480" y="28"/>
                  </a:lnTo>
                  <a:close/>
                  <a:moveTo>
                    <a:pt x="516" y="88"/>
                  </a:moveTo>
                  <a:lnTo>
                    <a:pt x="480" y="88"/>
                  </a:lnTo>
                  <a:lnTo>
                    <a:pt x="480" y="47"/>
                  </a:lnTo>
                  <a:lnTo>
                    <a:pt x="516" y="47"/>
                  </a:lnTo>
                  <a:lnTo>
                    <a:pt x="516" y="88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63" name="Freeform 60">
              <a:extLst>
                <a:ext uri="{FF2B5EF4-FFF2-40B4-BE49-F238E27FC236}">
                  <a16:creationId xmlns:a16="http://schemas.microsoft.com/office/drawing/2014/main" id="{D810A455-1436-4679-8409-62D13D76893F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638" y="3643313"/>
              <a:ext cx="187325" cy="895350"/>
            </a:xfrm>
            <a:custGeom>
              <a:avLst/>
              <a:gdLst>
                <a:gd name="T0" fmla="*/ 0 w 118"/>
                <a:gd name="T1" fmla="*/ 27 h 564"/>
                <a:gd name="T2" fmla="*/ 0 w 118"/>
                <a:gd name="T3" fmla="*/ 27 h 564"/>
                <a:gd name="T4" fmla="*/ 2 w 118"/>
                <a:gd name="T5" fmla="*/ 22 h 564"/>
                <a:gd name="T6" fmla="*/ 3 w 118"/>
                <a:gd name="T7" fmla="*/ 17 h 564"/>
                <a:gd name="T8" fmla="*/ 5 w 118"/>
                <a:gd name="T9" fmla="*/ 12 h 564"/>
                <a:gd name="T10" fmla="*/ 8 w 118"/>
                <a:gd name="T11" fmla="*/ 8 h 564"/>
                <a:gd name="T12" fmla="*/ 12 w 118"/>
                <a:gd name="T13" fmla="*/ 5 h 564"/>
                <a:gd name="T14" fmla="*/ 17 w 118"/>
                <a:gd name="T15" fmla="*/ 2 h 564"/>
                <a:gd name="T16" fmla="*/ 22 w 118"/>
                <a:gd name="T17" fmla="*/ 0 h 564"/>
                <a:gd name="T18" fmla="*/ 29 w 118"/>
                <a:gd name="T19" fmla="*/ 0 h 564"/>
                <a:gd name="T20" fmla="*/ 89 w 118"/>
                <a:gd name="T21" fmla="*/ 0 h 564"/>
                <a:gd name="T22" fmla="*/ 89 w 118"/>
                <a:gd name="T23" fmla="*/ 0 h 564"/>
                <a:gd name="T24" fmla="*/ 96 w 118"/>
                <a:gd name="T25" fmla="*/ 0 h 564"/>
                <a:gd name="T26" fmla="*/ 101 w 118"/>
                <a:gd name="T27" fmla="*/ 2 h 564"/>
                <a:gd name="T28" fmla="*/ 104 w 118"/>
                <a:gd name="T29" fmla="*/ 5 h 564"/>
                <a:gd name="T30" fmla="*/ 110 w 118"/>
                <a:gd name="T31" fmla="*/ 8 h 564"/>
                <a:gd name="T32" fmla="*/ 113 w 118"/>
                <a:gd name="T33" fmla="*/ 12 h 564"/>
                <a:gd name="T34" fmla="*/ 115 w 118"/>
                <a:gd name="T35" fmla="*/ 17 h 564"/>
                <a:gd name="T36" fmla="*/ 116 w 118"/>
                <a:gd name="T37" fmla="*/ 22 h 564"/>
                <a:gd name="T38" fmla="*/ 118 w 118"/>
                <a:gd name="T39" fmla="*/ 27 h 564"/>
                <a:gd name="T40" fmla="*/ 118 w 118"/>
                <a:gd name="T41" fmla="*/ 535 h 564"/>
                <a:gd name="T42" fmla="*/ 118 w 118"/>
                <a:gd name="T43" fmla="*/ 535 h 564"/>
                <a:gd name="T44" fmla="*/ 116 w 118"/>
                <a:gd name="T45" fmla="*/ 542 h 564"/>
                <a:gd name="T46" fmla="*/ 115 w 118"/>
                <a:gd name="T47" fmla="*/ 547 h 564"/>
                <a:gd name="T48" fmla="*/ 113 w 118"/>
                <a:gd name="T49" fmla="*/ 552 h 564"/>
                <a:gd name="T50" fmla="*/ 110 w 118"/>
                <a:gd name="T51" fmla="*/ 556 h 564"/>
                <a:gd name="T52" fmla="*/ 104 w 118"/>
                <a:gd name="T53" fmla="*/ 559 h 564"/>
                <a:gd name="T54" fmla="*/ 101 w 118"/>
                <a:gd name="T55" fmla="*/ 561 h 564"/>
                <a:gd name="T56" fmla="*/ 96 w 118"/>
                <a:gd name="T57" fmla="*/ 562 h 564"/>
                <a:gd name="T58" fmla="*/ 89 w 118"/>
                <a:gd name="T59" fmla="*/ 564 h 564"/>
                <a:gd name="T60" fmla="*/ 29 w 118"/>
                <a:gd name="T61" fmla="*/ 564 h 564"/>
                <a:gd name="T62" fmla="*/ 29 w 118"/>
                <a:gd name="T63" fmla="*/ 564 h 564"/>
                <a:gd name="T64" fmla="*/ 22 w 118"/>
                <a:gd name="T65" fmla="*/ 562 h 564"/>
                <a:gd name="T66" fmla="*/ 17 w 118"/>
                <a:gd name="T67" fmla="*/ 561 h 564"/>
                <a:gd name="T68" fmla="*/ 12 w 118"/>
                <a:gd name="T69" fmla="*/ 559 h 564"/>
                <a:gd name="T70" fmla="*/ 8 w 118"/>
                <a:gd name="T71" fmla="*/ 556 h 564"/>
                <a:gd name="T72" fmla="*/ 5 w 118"/>
                <a:gd name="T73" fmla="*/ 552 h 564"/>
                <a:gd name="T74" fmla="*/ 3 w 118"/>
                <a:gd name="T75" fmla="*/ 547 h 564"/>
                <a:gd name="T76" fmla="*/ 2 w 118"/>
                <a:gd name="T77" fmla="*/ 542 h 564"/>
                <a:gd name="T78" fmla="*/ 0 w 118"/>
                <a:gd name="T79" fmla="*/ 535 h 564"/>
                <a:gd name="T80" fmla="*/ 0 w 118"/>
                <a:gd name="T81" fmla="*/ 27 h 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18" h="564">
                  <a:moveTo>
                    <a:pt x="0" y="27"/>
                  </a:moveTo>
                  <a:lnTo>
                    <a:pt x="0" y="27"/>
                  </a:lnTo>
                  <a:lnTo>
                    <a:pt x="2" y="22"/>
                  </a:lnTo>
                  <a:lnTo>
                    <a:pt x="3" y="17"/>
                  </a:lnTo>
                  <a:lnTo>
                    <a:pt x="5" y="12"/>
                  </a:lnTo>
                  <a:lnTo>
                    <a:pt x="8" y="8"/>
                  </a:lnTo>
                  <a:lnTo>
                    <a:pt x="12" y="5"/>
                  </a:lnTo>
                  <a:lnTo>
                    <a:pt x="17" y="2"/>
                  </a:lnTo>
                  <a:lnTo>
                    <a:pt x="22" y="0"/>
                  </a:lnTo>
                  <a:lnTo>
                    <a:pt x="29" y="0"/>
                  </a:lnTo>
                  <a:lnTo>
                    <a:pt x="89" y="0"/>
                  </a:lnTo>
                  <a:lnTo>
                    <a:pt x="89" y="0"/>
                  </a:lnTo>
                  <a:lnTo>
                    <a:pt x="96" y="0"/>
                  </a:lnTo>
                  <a:lnTo>
                    <a:pt x="101" y="2"/>
                  </a:lnTo>
                  <a:lnTo>
                    <a:pt x="104" y="5"/>
                  </a:lnTo>
                  <a:lnTo>
                    <a:pt x="110" y="8"/>
                  </a:lnTo>
                  <a:lnTo>
                    <a:pt x="113" y="12"/>
                  </a:lnTo>
                  <a:lnTo>
                    <a:pt x="115" y="17"/>
                  </a:lnTo>
                  <a:lnTo>
                    <a:pt x="116" y="22"/>
                  </a:lnTo>
                  <a:lnTo>
                    <a:pt x="118" y="27"/>
                  </a:lnTo>
                  <a:lnTo>
                    <a:pt x="118" y="535"/>
                  </a:lnTo>
                  <a:lnTo>
                    <a:pt x="118" y="535"/>
                  </a:lnTo>
                  <a:lnTo>
                    <a:pt x="116" y="542"/>
                  </a:lnTo>
                  <a:lnTo>
                    <a:pt x="115" y="547"/>
                  </a:lnTo>
                  <a:lnTo>
                    <a:pt x="113" y="552"/>
                  </a:lnTo>
                  <a:lnTo>
                    <a:pt x="110" y="556"/>
                  </a:lnTo>
                  <a:lnTo>
                    <a:pt x="104" y="559"/>
                  </a:lnTo>
                  <a:lnTo>
                    <a:pt x="101" y="561"/>
                  </a:lnTo>
                  <a:lnTo>
                    <a:pt x="96" y="562"/>
                  </a:lnTo>
                  <a:lnTo>
                    <a:pt x="89" y="564"/>
                  </a:lnTo>
                  <a:lnTo>
                    <a:pt x="29" y="564"/>
                  </a:lnTo>
                  <a:lnTo>
                    <a:pt x="29" y="564"/>
                  </a:lnTo>
                  <a:lnTo>
                    <a:pt x="22" y="562"/>
                  </a:lnTo>
                  <a:lnTo>
                    <a:pt x="17" y="561"/>
                  </a:lnTo>
                  <a:lnTo>
                    <a:pt x="12" y="559"/>
                  </a:lnTo>
                  <a:lnTo>
                    <a:pt x="8" y="556"/>
                  </a:lnTo>
                  <a:lnTo>
                    <a:pt x="5" y="552"/>
                  </a:lnTo>
                  <a:lnTo>
                    <a:pt x="3" y="547"/>
                  </a:lnTo>
                  <a:lnTo>
                    <a:pt x="2" y="542"/>
                  </a:lnTo>
                  <a:lnTo>
                    <a:pt x="0" y="535"/>
                  </a:lnTo>
                  <a:lnTo>
                    <a:pt x="0" y="27"/>
                  </a:lnTo>
                  <a:close/>
                </a:path>
              </a:pathLst>
            </a:custGeom>
            <a:noFill/>
            <a:ln w="7">
              <a:solidFill>
                <a:srgbClr val="B2D35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603020202020204" pitchFamily="34" charset="0"/>
              </a:endParaRP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A3856C3B-D69C-4775-AC61-4E315C9BD32B}"/>
              </a:ext>
            </a:extLst>
          </p:cNvPr>
          <p:cNvGrpSpPr/>
          <p:nvPr/>
        </p:nvGrpSpPr>
        <p:grpSpPr>
          <a:xfrm>
            <a:off x="1764137" y="3038297"/>
            <a:ext cx="950566" cy="458076"/>
            <a:chOff x="2086087" y="3133724"/>
            <a:chExt cx="1485716" cy="715963"/>
          </a:xfrm>
        </p:grpSpPr>
        <p:sp>
          <p:nvSpPr>
            <p:cNvPr id="65" name="Freeform 63">
              <a:extLst>
                <a:ext uri="{FF2B5EF4-FFF2-40B4-BE49-F238E27FC236}">
                  <a16:creationId xmlns:a16="http://schemas.microsoft.com/office/drawing/2014/main" id="{E79A538E-487B-4A1F-B096-5C8FE9302DBC}"/>
                </a:ext>
              </a:extLst>
            </p:cNvPr>
            <p:cNvSpPr>
              <a:spLocks/>
            </p:cNvSpPr>
            <p:nvPr/>
          </p:nvSpPr>
          <p:spPr bwMode="auto">
            <a:xfrm>
              <a:off x="2086087" y="3133724"/>
              <a:ext cx="1352550" cy="601663"/>
            </a:xfrm>
            <a:custGeom>
              <a:avLst/>
              <a:gdLst>
                <a:gd name="T0" fmla="*/ 0 w 852"/>
                <a:gd name="T1" fmla="*/ 0 h 617"/>
                <a:gd name="T2" fmla="*/ 0 w 852"/>
                <a:gd name="T3" fmla="*/ 0 h 617"/>
                <a:gd name="T4" fmla="*/ 22 w 852"/>
                <a:gd name="T5" fmla="*/ 58 h 617"/>
                <a:gd name="T6" fmla="*/ 49 w 852"/>
                <a:gd name="T7" fmla="*/ 115 h 617"/>
                <a:gd name="T8" fmla="*/ 63 w 852"/>
                <a:gd name="T9" fmla="*/ 144 h 617"/>
                <a:gd name="T10" fmla="*/ 79 w 852"/>
                <a:gd name="T11" fmla="*/ 172 h 617"/>
                <a:gd name="T12" fmla="*/ 96 w 852"/>
                <a:gd name="T13" fmla="*/ 199 h 617"/>
                <a:gd name="T14" fmla="*/ 113 w 852"/>
                <a:gd name="T15" fmla="*/ 225 h 617"/>
                <a:gd name="T16" fmla="*/ 132 w 852"/>
                <a:gd name="T17" fmla="*/ 250 h 617"/>
                <a:gd name="T18" fmla="*/ 152 w 852"/>
                <a:gd name="T19" fmla="*/ 276 h 617"/>
                <a:gd name="T20" fmla="*/ 171 w 852"/>
                <a:gd name="T21" fmla="*/ 300 h 617"/>
                <a:gd name="T22" fmla="*/ 193 w 852"/>
                <a:gd name="T23" fmla="*/ 324 h 617"/>
                <a:gd name="T24" fmla="*/ 216 w 852"/>
                <a:gd name="T25" fmla="*/ 348 h 617"/>
                <a:gd name="T26" fmla="*/ 240 w 852"/>
                <a:gd name="T27" fmla="*/ 370 h 617"/>
                <a:gd name="T28" fmla="*/ 264 w 852"/>
                <a:gd name="T29" fmla="*/ 393 h 617"/>
                <a:gd name="T30" fmla="*/ 289 w 852"/>
                <a:gd name="T31" fmla="*/ 413 h 617"/>
                <a:gd name="T32" fmla="*/ 317 w 852"/>
                <a:gd name="T33" fmla="*/ 434 h 617"/>
                <a:gd name="T34" fmla="*/ 344 w 852"/>
                <a:gd name="T35" fmla="*/ 455 h 617"/>
                <a:gd name="T36" fmla="*/ 373 w 852"/>
                <a:gd name="T37" fmla="*/ 472 h 617"/>
                <a:gd name="T38" fmla="*/ 403 w 852"/>
                <a:gd name="T39" fmla="*/ 491 h 617"/>
                <a:gd name="T40" fmla="*/ 433 w 852"/>
                <a:gd name="T41" fmla="*/ 506 h 617"/>
                <a:gd name="T42" fmla="*/ 466 w 852"/>
                <a:gd name="T43" fmla="*/ 523 h 617"/>
                <a:gd name="T44" fmla="*/ 500 w 852"/>
                <a:gd name="T45" fmla="*/ 537 h 617"/>
                <a:gd name="T46" fmla="*/ 535 w 852"/>
                <a:gd name="T47" fmla="*/ 551 h 617"/>
                <a:gd name="T48" fmla="*/ 569 w 852"/>
                <a:gd name="T49" fmla="*/ 563 h 617"/>
                <a:gd name="T50" fmla="*/ 607 w 852"/>
                <a:gd name="T51" fmla="*/ 575 h 617"/>
                <a:gd name="T52" fmla="*/ 644 w 852"/>
                <a:gd name="T53" fmla="*/ 585 h 617"/>
                <a:gd name="T54" fmla="*/ 684 w 852"/>
                <a:gd name="T55" fmla="*/ 593 h 617"/>
                <a:gd name="T56" fmla="*/ 723 w 852"/>
                <a:gd name="T57" fmla="*/ 600 h 617"/>
                <a:gd name="T58" fmla="*/ 764 w 852"/>
                <a:gd name="T59" fmla="*/ 607 h 617"/>
                <a:gd name="T60" fmla="*/ 807 w 852"/>
                <a:gd name="T61" fmla="*/ 612 h 617"/>
                <a:gd name="T62" fmla="*/ 852 w 852"/>
                <a:gd name="T63" fmla="*/ 617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52" h="617">
                  <a:moveTo>
                    <a:pt x="0" y="0"/>
                  </a:moveTo>
                  <a:lnTo>
                    <a:pt x="0" y="0"/>
                  </a:lnTo>
                  <a:lnTo>
                    <a:pt x="22" y="58"/>
                  </a:lnTo>
                  <a:lnTo>
                    <a:pt x="49" y="115"/>
                  </a:lnTo>
                  <a:lnTo>
                    <a:pt x="63" y="144"/>
                  </a:lnTo>
                  <a:lnTo>
                    <a:pt x="79" y="172"/>
                  </a:lnTo>
                  <a:lnTo>
                    <a:pt x="96" y="199"/>
                  </a:lnTo>
                  <a:lnTo>
                    <a:pt x="113" y="225"/>
                  </a:lnTo>
                  <a:lnTo>
                    <a:pt x="132" y="250"/>
                  </a:lnTo>
                  <a:lnTo>
                    <a:pt x="152" y="276"/>
                  </a:lnTo>
                  <a:lnTo>
                    <a:pt x="171" y="300"/>
                  </a:lnTo>
                  <a:lnTo>
                    <a:pt x="193" y="324"/>
                  </a:lnTo>
                  <a:lnTo>
                    <a:pt x="216" y="348"/>
                  </a:lnTo>
                  <a:lnTo>
                    <a:pt x="240" y="370"/>
                  </a:lnTo>
                  <a:lnTo>
                    <a:pt x="264" y="393"/>
                  </a:lnTo>
                  <a:lnTo>
                    <a:pt x="289" y="413"/>
                  </a:lnTo>
                  <a:lnTo>
                    <a:pt x="317" y="434"/>
                  </a:lnTo>
                  <a:lnTo>
                    <a:pt x="344" y="455"/>
                  </a:lnTo>
                  <a:lnTo>
                    <a:pt x="373" y="472"/>
                  </a:lnTo>
                  <a:lnTo>
                    <a:pt x="403" y="491"/>
                  </a:lnTo>
                  <a:lnTo>
                    <a:pt x="433" y="506"/>
                  </a:lnTo>
                  <a:lnTo>
                    <a:pt x="466" y="523"/>
                  </a:lnTo>
                  <a:lnTo>
                    <a:pt x="500" y="537"/>
                  </a:lnTo>
                  <a:lnTo>
                    <a:pt x="535" y="551"/>
                  </a:lnTo>
                  <a:lnTo>
                    <a:pt x="569" y="563"/>
                  </a:lnTo>
                  <a:lnTo>
                    <a:pt x="607" y="575"/>
                  </a:lnTo>
                  <a:lnTo>
                    <a:pt x="644" y="585"/>
                  </a:lnTo>
                  <a:lnTo>
                    <a:pt x="684" y="593"/>
                  </a:lnTo>
                  <a:lnTo>
                    <a:pt x="723" y="600"/>
                  </a:lnTo>
                  <a:lnTo>
                    <a:pt x="764" y="607"/>
                  </a:lnTo>
                  <a:lnTo>
                    <a:pt x="807" y="612"/>
                  </a:lnTo>
                  <a:lnTo>
                    <a:pt x="852" y="617"/>
                  </a:lnTo>
                </a:path>
              </a:pathLst>
            </a:custGeom>
            <a:noFill/>
            <a:ln w="76200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66" name="Freeform 64">
              <a:extLst>
                <a:ext uri="{FF2B5EF4-FFF2-40B4-BE49-F238E27FC236}">
                  <a16:creationId xmlns:a16="http://schemas.microsoft.com/office/drawing/2014/main" id="{CC3C7B65-C458-4D2E-B311-4781B26D05EF}"/>
                </a:ext>
              </a:extLst>
            </p:cNvPr>
            <p:cNvSpPr>
              <a:spLocks/>
            </p:cNvSpPr>
            <p:nvPr/>
          </p:nvSpPr>
          <p:spPr bwMode="auto">
            <a:xfrm>
              <a:off x="3370191" y="3621087"/>
              <a:ext cx="201612" cy="228600"/>
            </a:xfrm>
            <a:custGeom>
              <a:avLst/>
              <a:gdLst>
                <a:gd name="T0" fmla="*/ 0 w 127"/>
                <a:gd name="T1" fmla="*/ 144 h 144"/>
                <a:gd name="T2" fmla="*/ 127 w 127"/>
                <a:gd name="T3" fmla="*/ 77 h 144"/>
                <a:gd name="T4" fmla="*/ 5 w 127"/>
                <a:gd name="T5" fmla="*/ 0 h 144"/>
                <a:gd name="T6" fmla="*/ 0 w 127"/>
                <a:gd name="T7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7" h="144">
                  <a:moveTo>
                    <a:pt x="0" y="144"/>
                  </a:moveTo>
                  <a:lnTo>
                    <a:pt x="127" y="77"/>
                  </a:lnTo>
                  <a:lnTo>
                    <a:pt x="5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603020202020204" pitchFamily="34" charset="0"/>
              </a:endParaRP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8EE438D0-90AE-4F11-92F6-FAA1737F2269}"/>
              </a:ext>
            </a:extLst>
          </p:cNvPr>
          <p:cNvGrpSpPr/>
          <p:nvPr/>
        </p:nvGrpSpPr>
        <p:grpSpPr>
          <a:xfrm>
            <a:off x="767676" y="2239357"/>
            <a:ext cx="306737" cy="633789"/>
            <a:chOff x="433388" y="2244725"/>
            <a:chExt cx="479424" cy="990600"/>
          </a:xfrm>
        </p:grpSpPr>
        <p:sp>
          <p:nvSpPr>
            <p:cNvPr id="68" name="Freeform 65">
              <a:extLst>
                <a:ext uri="{FF2B5EF4-FFF2-40B4-BE49-F238E27FC236}">
                  <a16:creationId xmlns:a16="http://schemas.microsoft.com/office/drawing/2014/main" id="{C9CC1D2B-1B2F-4953-ADE5-3B1CC1F9B6E8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388" y="2244725"/>
              <a:ext cx="334962" cy="908050"/>
            </a:xfrm>
            <a:custGeom>
              <a:avLst/>
              <a:gdLst>
                <a:gd name="T0" fmla="*/ 34 w 211"/>
                <a:gd name="T1" fmla="*/ 0 h 572"/>
                <a:gd name="T2" fmla="*/ 34 w 211"/>
                <a:gd name="T3" fmla="*/ 0 h 572"/>
                <a:gd name="T4" fmla="*/ 21 w 211"/>
                <a:gd name="T5" fmla="*/ 41 h 572"/>
                <a:gd name="T6" fmla="*/ 10 w 211"/>
                <a:gd name="T7" fmla="*/ 80 h 572"/>
                <a:gd name="T8" fmla="*/ 3 w 211"/>
                <a:gd name="T9" fmla="*/ 121 h 572"/>
                <a:gd name="T10" fmla="*/ 0 w 211"/>
                <a:gd name="T11" fmla="*/ 162 h 572"/>
                <a:gd name="T12" fmla="*/ 2 w 211"/>
                <a:gd name="T13" fmla="*/ 202 h 572"/>
                <a:gd name="T14" fmla="*/ 5 w 211"/>
                <a:gd name="T15" fmla="*/ 241 h 572"/>
                <a:gd name="T16" fmla="*/ 12 w 211"/>
                <a:gd name="T17" fmla="*/ 281 h 572"/>
                <a:gd name="T18" fmla="*/ 22 w 211"/>
                <a:gd name="T19" fmla="*/ 320 h 572"/>
                <a:gd name="T20" fmla="*/ 36 w 211"/>
                <a:gd name="T21" fmla="*/ 356 h 572"/>
                <a:gd name="T22" fmla="*/ 53 w 211"/>
                <a:gd name="T23" fmla="*/ 392 h 572"/>
                <a:gd name="T24" fmla="*/ 72 w 211"/>
                <a:gd name="T25" fmla="*/ 428 h 572"/>
                <a:gd name="T26" fmla="*/ 94 w 211"/>
                <a:gd name="T27" fmla="*/ 461 h 572"/>
                <a:gd name="T28" fmla="*/ 120 w 211"/>
                <a:gd name="T29" fmla="*/ 492 h 572"/>
                <a:gd name="T30" fmla="*/ 147 w 211"/>
                <a:gd name="T31" fmla="*/ 521 h 572"/>
                <a:gd name="T32" fmla="*/ 178 w 211"/>
                <a:gd name="T33" fmla="*/ 548 h 572"/>
                <a:gd name="T34" fmla="*/ 211 w 211"/>
                <a:gd name="T35" fmla="*/ 572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11" h="572">
                  <a:moveTo>
                    <a:pt x="34" y="0"/>
                  </a:moveTo>
                  <a:lnTo>
                    <a:pt x="34" y="0"/>
                  </a:lnTo>
                  <a:lnTo>
                    <a:pt x="21" y="41"/>
                  </a:lnTo>
                  <a:lnTo>
                    <a:pt x="10" y="80"/>
                  </a:lnTo>
                  <a:lnTo>
                    <a:pt x="3" y="121"/>
                  </a:lnTo>
                  <a:lnTo>
                    <a:pt x="0" y="162"/>
                  </a:lnTo>
                  <a:lnTo>
                    <a:pt x="2" y="202"/>
                  </a:lnTo>
                  <a:lnTo>
                    <a:pt x="5" y="241"/>
                  </a:lnTo>
                  <a:lnTo>
                    <a:pt x="12" y="281"/>
                  </a:lnTo>
                  <a:lnTo>
                    <a:pt x="22" y="320"/>
                  </a:lnTo>
                  <a:lnTo>
                    <a:pt x="36" y="356"/>
                  </a:lnTo>
                  <a:lnTo>
                    <a:pt x="53" y="392"/>
                  </a:lnTo>
                  <a:lnTo>
                    <a:pt x="72" y="428"/>
                  </a:lnTo>
                  <a:lnTo>
                    <a:pt x="94" y="461"/>
                  </a:lnTo>
                  <a:lnTo>
                    <a:pt x="120" y="492"/>
                  </a:lnTo>
                  <a:lnTo>
                    <a:pt x="147" y="521"/>
                  </a:lnTo>
                  <a:lnTo>
                    <a:pt x="178" y="548"/>
                  </a:lnTo>
                  <a:lnTo>
                    <a:pt x="211" y="572"/>
                  </a:lnTo>
                </a:path>
              </a:pathLst>
            </a:custGeom>
            <a:noFill/>
            <a:ln w="76200">
              <a:solidFill>
                <a:srgbClr val="B2D35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69" name="Freeform 66">
              <a:extLst>
                <a:ext uri="{FF2B5EF4-FFF2-40B4-BE49-F238E27FC236}">
                  <a16:creationId xmlns:a16="http://schemas.microsoft.com/office/drawing/2014/main" id="{045395C1-0DC1-4F30-BA15-63A0DFB91764}"/>
                </a:ext>
              </a:extLst>
            </p:cNvPr>
            <p:cNvSpPr>
              <a:spLocks/>
            </p:cNvSpPr>
            <p:nvPr/>
          </p:nvSpPr>
          <p:spPr bwMode="auto">
            <a:xfrm>
              <a:off x="685800" y="3033713"/>
              <a:ext cx="227012" cy="201612"/>
            </a:xfrm>
            <a:custGeom>
              <a:avLst/>
              <a:gdLst>
                <a:gd name="T0" fmla="*/ 0 w 143"/>
                <a:gd name="T1" fmla="*/ 127 h 127"/>
                <a:gd name="T2" fmla="*/ 143 w 143"/>
                <a:gd name="T3" fmla="*/ 123 h 127"/>
                <a:gd name="T4" fmla="*/ 69 w 143"/>
                <a:gd name="T5" fmla="*/ 0 h 127"/>
                <a:gd name="T6" fmla="*/ 0 w 143"/>
                <a:gd name="T7" fmla="*/ 127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3" h="127">
                  <a:moveTo>
                    <a:pt x="0" y="127"/>
                  </a:moveTo>
                  <a:lnTo>
                    <a:pt x="143" y="123"/>
                  </a:lnTo>
                  <a:lnTo>
                    <a:pt x="69" y="0"/>
                  </a:lnTo>
                  <a:lnTo>
                    <a:pt x="0" y="127"/>
                  </a:lnTo>
                  <a:close/>
                </a:path>
              </a:pathLst>
            </a:custGeom>
            <a:solidFill>
              <a:srgbClr val="B2D3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603020202020204" pitchFamily="34" charset="0"/>
              </a:endParaRPr>
            </a:p>
          </p:txBody>
        </p:sp>
      </p:grpSp>
      <p:sp>
        <p:nvSpPr>
          <p:cNvPr id="70" name="Freeform 67">
            <a:extLst>
              <a:ext uri="{FF2B5EF4-FFF2-40B4-BE49-F238E27FC236}">
                <a16:creationId xmlns:a16="http://schemas.microsoft.com/office/drawing/2014/main" id="{1DB6E4BD-5163-481E-AB9A-ABCF59D36E2B}"/>
              </a:ext>
            </a:extLst>
          </p:cNvPr>
          <p:cNvSpPr>
            <a:spLocks/>
          </p:cNvSpPr>
          <p:nvPr/>
        </p:nvSpPr>
        <p:spPr bwMode="auto">
          <a:xfrm>
            <a:off x="2849790" y="1852863"/>
            <a:ext cx="326036" cy="250875"/>
          </a:xfrm>
          <a:custGeom>
            <a:avLst/>
            <a:gdLst>
              <a:gd name="T0" fmla="*/ 316 w 321"/>
              <a:gd name="T1" fmla="*/ 35 h 247"/>
              <a:gd name="T2" fmla="*/ 233 w 321"/>
              <a:gd name="T3" fmla="*/ 120 h 247"/>
              <a:gd name="T4" fmla="*/ 216 w 321"/>
              <a:gd name="T5" fmla="*/ 138 h 247"/>
              <a:gd name="T6" fmla="*/ 137 w 321"/>
              <a:gd name="T7" fmla="*/ 220 h 247"/>
              <a:gd name="T8" fmla="*/ 110 w 321"/>
              <a:gd name="T9" fmla="*/ 247 h 247"/>
              <a:gd name="T10" fmla="*/ 83 w 321"/>
              <a:gd name="T11" fmla="*/ 220 h 247"/>
              <a:gd name="T12" fmla="*/ 5 w 321"/>
              <a:gd name="T13" fmla="*/ 143 h 247"/>
              <a:gd name="T14" fmla="*/ 5 w 321"/>
              <a:gd name="T15" fmla="*/ 143 h 247"/>
              <a:gd name="T16" fmla="*/ 2 w 321"/>
              <a:gd name="T17" fmla="*/ 136 h 247"/>
              <a:gd name="T18" fmla="*/ 0 w 321"/>
              <a:gd name="T19" fmla="*/ 129 h 247"/>
              <a:gd name="T20" fmla="*/ 2 w 321"/>
              <a:gd name="T21" fmla="*/ 122 h 247"/>
              <a:gd name="T22" fmla="*/ 5 w 321"/>
              <a:gd name="T23" fmla="*/ 115 h 247"/>
              <a:gd name="T24" fmla="*/ 5 w 321"/>
              <a:gd name="T25" fmla="*/ 115 h 247"/>
              <a:gd name="T26" fmla="*/ 12 w 321"/>
              <a:gd name="T27" fmla="*/ 110 h 247"/>
              <a:gd name="T28" fmla="*/ 19 w 321"/>
              <a:gd name="T29" fmla="*/ 110 h 247"/>
              <a:gd name="T30" fmla="*/ 28 w 321"/>
              <a:gd name="T31" fmla="*/ 110 h 247"/>
              <a:gd name="T32" fmla="*/ 33 w 321"/>
              <a:gd name="T33" fmla="*/ 115 h 247"/>
              <a:gd name="T34" fmla="*/ 110 w 321"/>
              <a:gd name="T35" fmla="*/ 192 h 247"/>
              <a:gd name="T36" fmla="*/ 201 w 321"/>
              <a:gd name="T37" fmla="*/ 98 h 247"/>
              <a:gd name="T38" fmla="*/ 216 w 321"/>
              <a:gd name="T39" fmla="*/ 81 h 247"/>
              <a:gd name="T40" fmla="*/ 288 w 321"/>
              <a:gd name="T41" fmla="*/ 7 h 247"/>
              <a:gd name="T42" fmla="*/ 288 w 321"/>
              <a:gd name="T43" fmla="*/ 7 h 247"/>
              <a:gd name="T44" fmla="*/ 293 w 321"/>
              <a:gd name="T45" fmla="*/ 2 h 247"/>
              <a:gd name="T46" fmla="*/ 302 w 321"/>
              <a:gd name="T47" fmla="*/ 0 h 247"/>
              <a:gd name="T48" fmla="*/ 309 w 321"/>
              <a:gd name="T49" fmla="*/ 2 h 247"/>
              <a:gd name="T50" fmla="*/ 316 w 321"/>
              <a:gd name="T51" fmla="*/ 7 h 247"/>
              <a:gd name="T52" fmla="*/ 316 w 321"/>
              <a:gd name="T53" fmla="*/ 7 h 247"/>
              <a:gd name="T54" fmla="*/ 319 w 321"/>
              <a:gd name="T55" fmla="*/ 14 h 247"/>
              <a:gd name="T56" fmla="*/ 321 w 321"/>
              <a:gd name="T57" fmla="*/ 21 h 247"/>
              <a:gd name="T58" fmla="*/ 319 w 321"/>
              <a:gd name="T59" fmla="*/ 28 h 247"/>
              <a:gd name="T60" fmla="*/ 316 w 321"/>
              <a:gd name="T61" fmla="*/ 35 h 247"/>
              <a:gd name="T62" fmla="*/ 316 w 321"/>
              <a:gd name="T63" fmla="*/ 35 h 2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321" h="247">
                <a:moveTo>
                  <a:pt x="316" y="35"/>
                </a:moveTo>
                <a:lnTo>
                  <a:pt x="233" y="120"/>
                </a:lnTo>
                <a:lnTo>
                  <a:pt x="216" y="138"/>
                </a:lnTo>
                <a:lnTo>
                  <a:pt x="137" y="220"/>
                </a:lnTo>
                <a:lnTo>
                  <a:pt x="110" y="247"/>
                </a:lnTo>
                <a:lnTo>
                  <a:pt x="83" y="220"/>
                </a:lnTo>
                <a:lnTo>
                  <a:pt x="5" y="143"/>
                </a:lnTo>
                <a:lnTo>
                  <a:pt x="5" y="143"/>
                </a:lnTo>
                <a:lnTo>
                  <a:pt x="2" y="136"/>
                </a:lnTo>
                <a:lnTo>
                  <a:pt x="0" y="129"/>
                </a:lnTo>
                <a:lnTo>
                  <a:pt x="2" y="122"/>
                </a:lnTo>
                <a:lnTo>
                  <a:pt x="5" y="115"/>
                </a:lnTo>
                <a:lnTo>
                  <a:pt x="5" y="115"/>
                </a:lnTo>
                <a:lnTo>
                  <a:pt x="12" y="110"/>
                </a:lnTo>
                <a:lnTo>
                  <a:pt x="19" y="110"/>
                </a:lnTo>
                <a:lnTo>
                  <a:pt x="28" y="110"/>
                </a:lnTo>
                <a:lnTo>
                  <a:pt x="33" y="115"/>
                </a:lnTo>
                <a:lnTo>
                  <a:pt x="110" y="192"/>
                </a:lnTo>
                <a:lnTo>
                  <a:pt x="201" y="98"/>
                </a:lnTo>
                <a:lnTo>
                  <a:pt x="216" y="81"/>
                </a:lnTo>
                <a:lnTo>
                  <a:pt x="288" y="7"/>
                </a:lnTo>
                <a:lnTo>
                  <a:pt x="288" y="7"/>
                </a:lnTo>
                <a:lnTo>
                  <a:pt x="293" y="2"/>
                </a:lnTo>
                <a:lnTo>
                  <a:pt x="302" y="0"/>
                </a:lnTo>
                <a:lnTo>
                  <a:pt x="309" y="2"/>
                </a:lnTo>
                <a:lnTo>
                  <a:pt x="316" y="7"/>
                </a:lnTo>
                <a:lnTo>
                  <a:pt x="316" y="7"/>
                </a:lnTo>
                <a:lnTo>
                  <a:pt x="319" y="14"/>
                </a:lnTo>
                <a:lnTo>
                  <a:pt x="321" y="21"/>
                </a:lnTo>
                <a:lnTo>
                  <a:pt x="319" y="28"/>
                </a:lnTo>
                <a:lnTo>
                  <a:pt x="316" y="35"/>
                </a:lnTo>
                <a:lnTo>
                  <a:pt x="316" y="35"/>
                </a:lnTo>
                <a:close/>
              </a:path>
            </a:pathLst>
          </a:custGeom>
          <a:solidFill>
            <a:srgbClr val="B2D354"/>
          </a:solidFill>
          <a:ln w="7">
            <a:solidFill>
              <a:srgbClr val="B2D354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200">
              <a:solidFill>
                <a:schemeClr val="tx1">
                  <a:lumMod val="85000"/>
                  <a:lumOff val="15000"/>
                </a:schemeClr>
              </a:solidFill>
              <a:latin typeface="Trebuchet MS" panose="020B0603020202020204" pitchFamily="34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DD143982-0469-4E7D-A8E9-F1F54184069F}"/>
              </a:ext>
            </a:extLst>
          </p:cNvPr>
          <p:cNvSpPr txBox="1"/>
          <p:nvPr/>
        </p:nvSpPr>
        <p:spPr>
          <a:xfrm>
            <a:off x="1180775" y="3098578"/>
            <a:ext cx="4283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603020202020204" pitchFamily="34" charset="0"/>
              </a:rPr>
              <a:t>Lab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CBD4C892-7C3F-469C-A5CD-930C81B0B895}"/>
              </a:ext>
            </a:extLst>
          </p:cNvPr>
          <p:cNvSpPr txBox="1"/>
          <p:nvPr/>
        </p:nvSpPr>
        <p:spPr>
          <a:xfrm>
            <a:off x="2749237" y="2093961"/>
            <a:ext cx="14847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603020202020204" pitchFamily="34" charset="0"/>
              </a:rPr>
              <a:t>Component testing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92DB0A24-FC04-449D-BBC8-FFC9CA66B5E1}"/>
              </a:ext>
            </a:extLst>
          </p:cNvPr>
          <p:cNvSpPr txBox="1"/>
          <p:nvPr/>
        </p:nvSpPr>
        <p:spPr>
          <a:xfrm>
            <a:off x="2749237" y="3308333"/>
            <a:ext cx="12522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603020202020204" pitchFamily="34" charset="0"/>
              </a:rPr>
              <a:t>Channel testing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E4D447DA-0322-4D79-8D0F-1C216BDEFD09}"/>
              </a:ext>
            </a:extLst>
          </p:cNvPr>
          <p:cNvSpPr txBox="1"/>
          <p:nvPr/>
        </p:nvSpPr>
        <p:spPr>
          <a:xfrm>
            <a:off x="4017732" y="2477817"/>
            <a:ext cx="20914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603020202020204" pitchFamily="34" charset="0"/>
              </a:rPr>
              <a:t>Products tested individually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845D894D-9E2E-4BC5-B077-481B7CDC4702}"/>
              </a:ext>
            </a:extLst>
          </p:cNvPr>
          <p:cNvSpPr txBox="1"/>
          <p:nvPr/>
        </p:nvSpPr>
        <p:spPr>
          <a:xfrm>
            <a:off x="3985671" y="4029609"/>
            <a:ext cx="21555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603020202020204" pitchFamily="34" charset="0"/>
              </a:rPr>
              <a:t>Products tested as a channel</a:t>
            </a:r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FB1F1620-3CB3-4647-B672-B9711881B37A}"/>
              </a:ext>
            </a:extLst>
          </p:cNvPr>
          <p:cNvGrpSpPr/>
          <p:nvPr/>
        </p:nvGrpSpPr>
        <p:grpSpPr>
          <a:xfrm>
            <a:off x="1764137" y="2123875"/>
            <a:ext cx="950566" cy="458076"/>
            <a:chOff x="2086087" y="1704501"/>
            <a:chExt cx="1485716" cy="715963"/>
          </a:xfrm>
        </p:grpSpPr>
        <p:sp>
          <p:nvSpPr>
            <p:cNvPr id="77" name="Freeform 63">
              <a:extLst>
                <a:ext uri="{FF2B5EF4-FFF2-40B4-BE49-F238E27FC236}">
                  <a16:creationId xmlns:a16="http://schemas.microsoft.com/office/drawing/2014/main" id="{D32F56C5-9268-4830-B3D4-1FDA40CBAB2F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2086087" y="1818801"/>
              <a:ext cx="1352550" cy="601663"/>
            </a:xfrm>
            <a:custGeom>
              <a:avLst/>
              <a:gdLst>
                <a:gd name="T0" fmla="*/ 0 w 852"/>
                <a:gd name="T1" fmla="*/ 0 h 617"/>
                <a:gd name="T2" fmla="*/ 0 w 852"/>
                <a:gd name="T3" fmla="*/ 0 h 617"/>
                <a:gd name="T4" fmla="*/ 22 w 852"/>
                <a:gd name="T5" fmla="*/ 58 h 617"/>
                <a:gd name="T6" fmla="*/ 49 w 852"/>
                <a:gd name="T7" fmla="*/ 115 h 617"/>
                <a:gd name="T8" fmla="*/ 63 w 852"/>
                <a:gd name="T9" fmla="*/ 144 h 617"/>
                <a:gd name="T10" fmla="*/ 79 w 852"/>
                <a:gd name="T11" fmla="*/ 172 h 617"/>
                <a:gd name="T12" fmla="*/ 96 w 852"/>
                <a:gd name="T13" fmla="*/ 199 h 617"/>
                <a:gd name="T14" fmla="*/ 113 w 852"/>
                <a:gd name="T15" fmla="*/ 225 h 617"/>
                <a:gd name="T16" fmla="*/ 132 w 852"/>
                <a:gd name="T17" fmla="*/ 250 h 617"/>
                <a:gd name="T18" fmla="*/ 152 w 852"/>
                <a:gd name="T19" fmla="*/ 276 h 617"/>
                <a:gd name="T20" fmla="*/ 171 w 852"/>
                <a:gd name="T21" fmla="*/ 300 h 617"/>
                <a:gd name="T22" fmla="*/ 193 w 852"/>
                <a:gd name="T23" fmla="*/ 324 h 617"/>
                <a:gd name="T24" fmla="*/ 216 w 852"/>
                <a:gd name="T25" fmla="*/ 348 h 617"/>
                <a:gd name="T26" fmla="*/ 240 w 852"/>
                <a:gd name="T27" fmla="*/ 370 h 617"/>
                <a:gd name="T28" fmla="*/ 264 w 852"/>
                <a:gd name="T29" fmla="*/ 393 h 617"/>
                <a:gd name="T30" fmla="*/ 289 w 852"/>
                <a:gd name="T31" fmla="*/ 413 h 617"/>
                <a:gd name="T32" fmla="*/ 317 w 852"/>
                <a:gd name="T33" fmla="*/ 434 h 617"/>
                <a:gd name="T34" fmla="*/ 344 w 852"/>
                <a:gd name="T35" fmla="*/ 455 h 617"/>
                <a:gd name="T36" fmla="*/ 373 w 852"/>
                <a:gd name="T37" fmla="*/ 472 h 617"/>
                <a:gd name="T38" fmla="*/ 403 w 852"/>
                <a:gd name="T39" fmla="*/ 491 h 617"/>
                <a:gd name="T40" fmla="*/ 433 w 852"/>
                <a:gd name="T41" fmla="*/ 506 h 617"/>
                <a:gd name="T42" fmla="*/ 466 w 852"/>
                <a:gd name="T43" fmla="*/ 523 h 617"/>
                <a:gd name="T44" fmla="*/ 500 w 852"/>
                <a:gd name="T45" fmla="*/ 537 h 617"/>
                <a:gd name="T46" fmla="*/ 535 w 852"/>
                <a:gd name="T47" fmla="*/ 551 h 617"/>
                <a:gd name="T48" fmla="*/ 569 w 852"/>
                <a:gd name="T49" fmla="*/ 563 h 617"/>
                <a:gd name="T50" fmla="*/ 607 w 852"/>
                <a:gd name="T51" fmla="*/ 575 h 617"/>
                <a:gd name="T52" fmla="*/ 644 w 852"/>
                <a:gd name="T53" fmla="*/ 585 h 617"/>
                <a:gd name="T54" fmla="*/ 684 w 852"/>
                <a:gd name="T55" fmla="*/ 593 h 617"/>
                <a:gd name="T56" fmla="*/ 723 w 852"/>
                <a:gd name="T57" fmla="*/ 600 h 617"/>
                <a:gd name="T58" fmla="*/ 764 w 852"/>
                <a:gd name="T59" fmla="*/ 607 h 617"/>
                <a:gd name="T60" fmla="*/ 807 w 852"/>
                <a:gd name="T61" fmla="*/ 612 h 617"/>
                <a:gd name="T62" fmla="*/ 852 w 852"/>
                <a:gd name="T63" fmla="*/ 617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52" h="617">
                  <a:moveTo>
                    <a:pt x="0" y="0"/>
                  </a:moveTo>
                  <a:lnTo>
                    <a:pt x="0" y="0"/>
                  </a:lnTo>
                  <a:lnTo>
                    <a:pt x="22" y="58"/>
                  </a:lnTo>
                  <a:lnTo>
                    <a:pt x="49" y="115"/>
                  </a:lnTo>
                  <a:lnTo>
                    <a:pt x="63" y="144"/>
                  </a:lnTo>
                  <a:lnTo>
                    <a:pt x="79" y="172"/>
                  </a:lnTo>
                  <a:lnTo>
                    <a:pt x="96" y="199"/>
                  </a:lnTo>
                  <a:lnTo>
                    <a:pt x="113" y="225"/>
                  </a:lnTo>
                  <a:lnTo>
                    <a:pt x="132" y="250"/>
                  </a:lnTo>
                  <a:lnTo>
                    <a:pt x="152" y="276"/>
                  </a:lnTo>
                  <a:lnTo>
                    <a:pt x="171" y="300"/>
                  </a:lnTo>
                  <a:lnTo>
                    <a:pt x="193" y="324"/>
                  </a:lnTo>
                  <a:lnTo>
                    <a:pt x="216" y="348"/>
                  </a:lnTo>
                  <a:lnTo>
                    <a:pt x="240" y="370"/>
                  </a:lnTo>
                  <a:lnTo>
                    <a:pt x="264" y="393"/>
                  </a:lnTo>
                  <a:lnTo>
                    <a:pt x="289" y="413"/>
                  </a:lnTo>
                  <a:lnTo>
                    <a:pt x="317" y="434"/>
                  </a:lnTo>
                  <a:lnTo>
                    <a:pt x="344" y="455"/>
                  </a:lnTo>
                  <a:lnTo>
                    <a:pt x="373" y="472"/>
                  </a:lnTo>
                  <a:lnTo>
                    <a:pt x="403" y="491"/>
                  </a:lnTo>
                  <a:lnTo>
                    <a:pt x="433" y="506"/>
                  </a:lnTo>
                  <a:lnTo>
                    <a:pt x="466" y="523"/>
                  </a:lnTo>
                  <a:lnTo>
                    <a:pt x="500" y="537"/>
                  </a:lnTo>
                  <a:lnTo>
                    <a:pt x="535" y="551"/>
                  </a:lnTo>
                  <a:lnTo>
                    <a:pt x="569" y="563"/>
                  </a:lnTo>
                  <a:lnTo>
                    <a:pt x="607" y="575"/>
                  </a:lnTo>
                  <a:lnTo>
                    <a:pt x="644" y="585"/>
                  </a:lnTo>
                  <a:lnTo>
                    <a:pt x="684" y="593"/>
                  </a:lnTo>
                  <a:lnTo>
                    <a:pt x="723" y="600"/>
                  </a:lnTo>
                  <a:lnTo>
                    <a:pt x="764" y="607"/>
                  </a:lnTo>
                  <a:lnTo>
                    <a:pt x="807" y="612"/>
                  </a:lnTo>
                  <a:lnTo>
                    <a:pt x="852" y="617"/>
                  </a:lnTo>
                </a:path>
              </a:pathLst>
            </a:custGeom>
            <a:noFill/>
            <a:ln w="76200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78" name="Freeform 64">
              <a:extLst>
                <a:ext uri="{FF2B5EF4-FFF2-40B4-BE49-F238E27FC236}">
                  <a16:creationId xmlns:a16="http://schemas.microsoft.com/office/drawing/2014/main" id="{615F355E-D7FA-4ECE-BC48-F37EC1593E53}"/>
                </a:ext>
              </a:extLst>
            </p:cNvPr>
            <p:cNvSpPr>
              <a:spLocks/>
            </p:cNvSpPr>
            <p:nvPr/>
          </p:nvSpPr>
          <p:spPr bwMode="auto">
            <a:xfrm>
              <a:off x="3370191" y="1704501"/>
              <a:ext cx="201612" cy="228600"/>
            </a:xfrm>
            <a:custGeom>
              <a:avLst/>
              <a:gdLst>
                <a:gd name="T0" fmla="*/ 0 w 127"/>
                <a:gd name="T1" fmla="*/ 144 h 144"/>
                <a:gd name="T2" fmla="*/ 127 w 127"/>
                <a:gd name="T3" fmla="*/ 77 h 144"/>
                <a:gd name="T4" fmla="*/ 5 w 127"/>
                <a:gd name="T5" fmla="*/ 0 h 144"/>
                <a:gd name="T6" fmla="*/ 0 w 127"/>
                <a:gd name="T7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7" h="144">
                  <a:moveTo>
                    <a:pt x="0" y="144"/>
                  </a:moveTo>
                  <a:lnTo>
                    <a:pt x="127" y="77"/>
                  </a:lnTo>
                  <a:lnTo>
                    <a:pt x="5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20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603020202020204" pitchFamily="34" charset="0"/>
              </a:endParaRPr>
            </a:p>
          </p:txBody>
        </p:sp>
      </p:grpSp>
      <p:sp>
        <p:nvSpPr>
          <p:cNvPr id="79" name="Freeform 67">
            <a:extLst>
              <a:ext uri="{FF2B5EF4-FFF2-40B4-BE49-F238E27FC236}">
                <a16:creationId xmlns:a16="http://schemas.microsoft.com/office/drawing/2014/main" id="{5DBFAB86-B8FF-4FEC-A754-66B8FF3C89BE}"/>
              </a:ext>
            </a:extLst>
          </p:cNvPr>
          <p:cNvSpPr>
            <a:spLocks/>
          </p:cNvSpPr>
          <p:nvPr/>
        </p:nvSpPr>
        <p:spPr bwMode="auto">
          <a:xfrm>
            <a:off x="2849790" y="3060897"/>
            <a:ext cx="326036" cy="250875"/>
          </a:xfrm>
          <a:custGeom>
            <a:avLst/>
            <a:gdLst>
              <a:gd name="T0" fmla="*/ 316 w 321"/>
              <a:gd name="T1" fmla="*/ 35 h 247"/>
              <a:gd name="T2" fmla="*/ 233 w 321"/>
              <a:gd name="T3" fmla="*/ 120 h 247"/>
              <a:gd name="T4" fmla="*/ 216 w 321"/>
              <a:gd name="T5" fmla="*/ 138 h 247"/>
              <a:gd name="T6" fmla="*/ 137 w 321"/>
              <a:gd name="T7" fmla="*/ 220 h 247"/>
              <a:gd name="T8" fmla="*/ 110 w 321"/>
              <a:gd name="T9" fmla="*/ 247 h 247"/>
              <a:gd name="T10" fmla="*/ 83 w 321"/>
              <a:gd name="T11" fmla="*/ 220 h 247"/>
              <a:gd name="T12" fmla="*/ 5 w 321"/>
              <a:gd name="T13" fmla="*/ 143 h 247"/>
              <a:gd name="T14" fmla="*/ 5 w 321"/>
              <a:gd name="T15" fmla="*/ 143 h 247"/>
              <a:gd name="T16" fmla="*/ 2 w 321"/>
              <a:gd name="T17" fmla="*/ 136 h 247"/>
              <a:gd name="T18" fmla="*/ 0 w 321"/>
              <a:gd name="T19" fmla="*/ 129 h 247"/>
              <a:gd name="T20" fmla="*/ 2 w 321"/>
              <a:gd name="T21" fmla="*/ 122 h 247"/>
              <a:gd name="T22" fmla="*/ 5 w 321"/>
              <a:gd name="T23" fmla="*/ 115 h 247"/>
              <a:gd name="T24" fmla="*/ 5 w 321"/>
              <a:gd name="T25" fmla="*/ 115 h 247"/>
              <a:gd name="T26" fmla="*/ 12 w 321"/>
              <a:gd name="T27" fmla="*/ 110 h 247"/>
              <a:gd name="T28" fmla="*/ 19 w 321"/>
              <a:gd name="T29" fmla="*/ 110 h 247"/>
              <a:gd name="T30" fmla="*/ 28 w 321"/>
              <a:gd name="T31" fmla="*/ 110 h 247"/>
              <a:gd name="T32" fmla="*/ 33 w 321"/>
              <a:gd name="T33" fmla="*/ 115 h 247"/>
              <a:gd name="T34" fmla="*/ 110 w 321"/>
              <a:gd name="T35" fmla="*/ 192 h 247"/>
              <a:gd name="T36" fmla="*/ 201 w 321"/>
              <a:gd name="T37" fmla="*/ 98 h 247"/>
              <a:gd name="T38" fmla="*/ 216 w 321"/>
              <a:gd name="T39" fmla="*/ 81 h 247"/>
              <a:gd name="T40" fmla="*/ 288 w 321"/>
              <a:gd name="T41" fmla="*/ 7 h 247"/>
              <a:gd name="T42" fmla="*/ 288 w 321"/>
              <a:gd name="T43" fmla="*/ 7 h 247"/>
              <a:gd name="T44" fmla="*/ 293 w 321"/>
              <a:gd name="T45" fmla="*/ 2 h 247"/>
              <a:gd name="T46" fmla="*/ 302 w 321"/>
              <a:gd name="T47" fmla="*/ 0 h 247"/>
              <a:gd name="T48" fmla="*/ 309 w 321"/>
              <a:gd name="T49" fmla="*/ 2 h 247"/>
              <a:gd name="T50" fmla="*/ 316 w 321"/>
              <a:gd name="T51" fmla="*/ 7 h 247"/>
              <a:gd name="T52" fmla="*/ 316 w 321"/>
              <a:gd name="T53" fmla="*/ 7 h 247"/>
              <a:gd name="T54" fmla="*/ 319 w 321"/>
              <a:gd name="T55" fmla="*/ 14 h 247"/>
              <a:gd name="T56" fmla="*/ 321 w 321"/>
              <a:gd name="T57" fmla="*/ 21 h 247"/>
              <a:gd name="T58" fmla="*/ 319 w 321"/>
              <a:gd name="T59" fmla="*/ 28 h 247"/>
              <a:gd name="T60" fmla="*/ 316 w 321"/>
              <a:gd name="T61" fmla="*/ 35 h 247"/>
              <a:gd name="T62" fmla="*/ 316 w 321"/>
              <a:gd name="T63" fmla="*/ 35 h 2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321" h="247">
                <a:moveTo>
                  <a:pt x="316" y="35"/>
                </a:moveTo>
                <a:lnTo>
                  <a:pt x="233" y="120"/>
                </a:lnTo>
                <a:lnTo>
                  <a:pt x="216" y="138"/>
                </a:lnTo>
                <a:lnTo>
                  <a:pt x="137" y="220"/>
                </a:lnTo>
                <a:lnTo>
                  <a:pt x="110" y="247"/>
                </a:lnTo>
                <a:lnTo>
                  <a:pt x="83" y="220"/>
                </a:lnTo>
                <a:lnTo>
                  <a:pt x="5" y="143"/>
                </a:lnTo>
                <a:lnTo>
                  <a:pt x="5" y="143"/>
                </a:lnTo>
                <a:lnTo>
                  <a:pt x="2" y="136"/>
                </a:lnTo>
                <a:lnTo>
                  <a:pt x="0" y="129"/>
                </a:lnTo>
                <a:lnTo>
                  <a:pt x="2" y="122"/>
                </a:lnTo>
                <a:lnTo>
                  <a:pt x="5" y="115"/>
                </a:lnTo>
                <a:lnTo>
                  <a:pt x="5" y="115"/>
                </a:lnTo>
                <a:lnTo>
                  <a:pt x="12" y="110"/>
                </a:lnTo>
                <a:lnTo>
                  <a:pt x="19" y="110"/>
                </a:lnTo>
                <a:lnTo>
                  <a:pt x="28" y="110"/>
                </a:lnTo>
                <a:lnTo>
                  <a:pt x="33" y="115"/>
                </a:lnTo>
                <a:lnTo>
                  <a:pt x="110" y="192"/>
                </a:lnTo>
                <a:lnTo>
                  <a:pt x="201" y="98"/>
                </a:lnTo>
                <a:lnTo>
                  <a:pt x="216" y="81"/>
                </a:lnTo>
                <a:lnTo>
                  <a:pt x="288" y="7"/>
                </a:lnTo>
                <a:lnTo>
                  <a:pt x="288" y="7"/>
                </a:lnTo>
                <a:lnTo>
                  <a:pt x="293" y="2"/>
                </a:lnTo>
                <a:lnTo>
                  <a:pt x="302" y="0"/>
                </a:lnTo>
                <a:lnTo>
                  <a:pt x="309" y="2"/>
                </a:lnTo>
                <a:lnTo>
                  <a:pt x="316" y="7"/>
                </a:lnTo>
                <a:lnTo>
                  <a:pt x="316" y="7"/>
                </a:lnTo>
                <a:lnTo>
                  <a:pt x="319" y="14"/>
                </a:lnTo>
                <a:lnTo>
                  <a:pt x="321" y="21"/>
                </a:lnTo>
                <a:lnTo>
                  <a:pt x="319" y="28"/>
                </a:lnTo>
                <a:lnTo>
                  <a:pt x="316" y="35"/>
                </a:lnTo>
                <a:lnTo>
                  <a:pt x="316" y="35"/>
                </a:lnTo>
                <a:close/>
              </a:path>
            </a:pathLst>
          </a:custGeom>
          <a:solidFill>
            <a:srgbClr val="B2D354"/>
          </a:solidFill>
          <a:ln w="7">
            <a:solidFill>
              <a:srgbClr val="B2D354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200">
              <a:solidFill>
                <a:schemeClr val="tx1">
                  <a:lumMod val="85000"/>
                  <a:lumOff val="15000"/>
                </a:schemeClr>
              </a:solidFill>
              <a:latin typeface="Trebuchet MS" panose="020B0603020202020204" pitchFamily="34" charset="0"/>
            </a:endParaRPr>
          </a:p>
        </p:txBody>
      </p:sp>
      <p:pic>
        <p:nvPicPr>
          <p:cNvPr id="81" name="Picture 4" descr="Image result for force technology logo">
            <a:extLst>
              <a:ext uri="{FF2B5EF4-FFF2-40B4-BE49-F238E27FC236}">
                <a16:creationId xmlns:a16="http://schemas.microsoft.com/office/drawing/2014/main" id="{71564532-E542-4576-9F34-62CCC729B2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82007" y="1616293"/>
            <a:ext cx="1750373" cy="673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3" name="Picture 8" descr="3P Third Party Testing ApS">
            <a:extLst>
              <a:ext uri="{FF2B5EF4-FFF2-40B4-BE49-F238E27FC236}">
                <a16:creationId xmlns:a16="http://schemas.microsoft.com/office/drawing/2014/main" id="{BA2AB73F-0E25-4C0B-B880-283A636CC3C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83862"/>
          <a:stretch/>
        </p:blipFill>
        <p:spPr bwMode="auto">
          <a:xfrm>
            <a:off x="6785049" y="2405560"/>
            <a:ext cx="947329" cy="894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90374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954C772E-B83F-4410-9B3D-E5F7D30589AD}"/>
              </a:ext>
            </a:extLst>
          </p:cNvPr>
          <p:cNvSpPr/>
          <p:nvPr/>
        </p:nvSpPr>
        <p:spPr>
          <a:xfrm>
            <a:off x="3433782" y="3116215"/>
            <a:ext cx="734459" cy="711200"/>
          </a:xfrm>
          <a:prstGeom prst="roundRect">
            <a:avLst>
              <a:gd name="adj" fmla="val 6463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+mj-lt"/>
            </a:endParaRP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04BFE3D3-37EC-4FD4-9DC1-87C827912134}"/>
              </a:ext>
            </a:extLst>
          </p:cNvPr>
          <p:cNvSpPr/>
          <p:nvPr/>
        </p:nvSpPr>
        <p:spPr>
          <a:xfrm>
            <a:off x="6419068" y="3116215"/>
            <a:ext cx="734459" cy="711200"/>
          </a:xfrm>
          <a:prstGeom prst="roundRect">
            <a:avLst>
              <a:gd name="adj" fmla="val 6463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+mj-lt"/>
            </a:endParaRP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DD31270E-8BB7-486E-B198-1C8A147A4CF5}"/>
              </a:ext>
            </a:extLst>
          </p:cNvPr>
          <p:cNvSpPr/>
          <p:nvPr/>
        </p:nvSpPr>
        <p:spPr>
          <a:xfrm>
            <a:off x="4850516" y="1255790"/>
            <a:ext cx="734459" cy="711200"/>
          </a:xfrm>
          <a:prstGeom prst="roundRect">
            <a:avLst>
              <a:gd name="adj" fmla="val 6463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B1C91E8F-B018-4C0D-9901-AFC0FCB67CBF}"/>
              </a:ext>
            </a:extLst>
          </p:cNvPr>
          <p:cNvSpPr/>
          <p:nvPr/>
        </p:nvSpPr>
        <p:spPr>
          <a:xfrm>
            <a:off x="3433783" y="1255790"/>
            <a:ext cx="734459" cy="711200"/>
          </a:xfrm>
          <a:prstGeom prst="roundRect">
            <a:avLst>
              <a:gd name="adj" fmla="val 6463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CC15F9B5-C1D9-4456-BFFA-C90B5EEF8B1A}"/>
              </a:ext>
            </a:extLst>
          </p:cNvPr>
          <p:cNvSpPr/>
          <p:nvPr/>
        </p:nvSpPr>
        <p:spPr>
          <a:xfrm>
            <a:off x="551026" y="1255790"/>
            <a:ext cx="734459" cy="711200"/>
          </a:xfrm>
          <a:prstGeom prst="roundRect">
            <a:avLst>
              <a:gd name="adj" fmla="val 6463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3352365-16EC-4F5F-A0CD-9BBEDB410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Why Choose Excel?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9DF2B87F-0571-4D5E-BA08-F19403058F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5397193"/>
              </p:ext>
            </p:extLst>
          </p:nvPr>
        </p:nvGraphicFramePr>
        <p:xfrm>
          <a:off x="179736" y="2065412"/>
          <a:ext cx="8784528" cy="4572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464088">
                  <a:extLst>
                    <a:ext uri="{9D8B030D-6E8A-4147-A177-3AD203B41FA5}">
                      <a16:colId xmlns:a16="http://schemas.microsoft.com/office/drawing/2014/main" val="3873545907"/>
                    </a:ext>
                  </a:extLst>
                </a:gridCol>
                <a:gridCol w="1464088">
                  <a:extLst>
                    <a:ext uri="{9D8B030D-6E8A-4147-A177-3AD203B41FA5}">
                      <a16:colId xmlns:a16="http://schemas.microsoft.com/office/drawing/2014/main" val="3165169299"/>
                    </a:ext>
                  </a:extLst>
                </a:gridCol>
                <a:gridCol w="1464088">
                  <a:extLst>
                    <a:ext uri="{9D8B030D-6E8A-4147-A177-3AD203B41FA5}">
                      <a16:colId xmlns:a16="http://schemas.microsoft.com/office/drawing/2014/main" val="4119198910"/>
                    </a:ext>
                  </a:extLst>
                </a:gridCol>
                <a:gridCol w="1464088">
                  <a:extLst>
                    <a:ext uri="{9D8B030D-6E8A-4147-A177-3AD203B41FA5}">
                      <a16:colId xmlns:a16="http://schemas.microsoft.com/office/drawing/2014/main" val="2240894458"/>
                    </a:ext>
                  </a:extLst>
                </a:gridCol>
                <a:gridCol w="1464088">
                  <a:extLst>
                    <a:ext uri="{9D8B030D-6E8A-4147-A177-3AD203B41FA5}">
                      <a16:colId xmlns:a16="http://schemas.microsoft.com/office/drawing/2014/main" val="920304629"/>
                    </a:ext>
                  </a:extLst>
                </a:gridCol>
                <a:gridCol w="1464088">
                  <a:extLst>
                    <a:ext uri="{9D8B030D-6E8A-4147-A177-3AD203B41FA5}">
                      <a16:colId xmlns:a16="http://schemas.microsoft.com/office/drawing/2014/main" val="5192805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j-lt"/>
                        </a:rPr>
                        <a:t>Large Stock Holding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j-lt"/>
                        </a:rPr>
                        <a:t>Free Next Day Delivery (UK)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j-lt"/>
                        </a:rPr>
                        <a:t>Extensive Product Range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j-lt"/>
                        </a:rPr>
                        <a:t>Quality Assurance Programme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j-lt"/>
                        </a:rPr>
                        <a:t>Personalised Data Sheets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j-lt"/>
                        </a:rPr>
                        <a:t>Market Acceptance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1094451"/>
                  </a:ext>
                </a:extLst>
              </a:tr>
            </a:tbl>
          </a:graphicData>
        </a:graphic>
      </p:graphicFrame>
      <p:graphicFrame>
        <p:nvGraphicFramePr>
          <p:cNvPr id="9" name="Table 4">
            <a:extLst>
              <a:ext uri="{FF2B5EF4-FFF2-40B4-BE49-F238E27FC236}">
                <a16:creationId xmlns:a16="http://schemas.microsoft.com/office/drawing/2014/main" id="{D8DBD096-3A29-47DB-9E39-CE97B1A388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2363523"/>
              </p:ext>
            </p:extLst>
          </p:nvPr>
        </p:nvGraphicFramePr>
        <p:xfrm>
          <a:off x="179736" y="3932386"/>
          <a:ext cx="8784528" cy="8229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464088">
                  <a:extLst>
                    <a:ext uri="{9D8B030D-6E8A-4147-A177-3AD203B41FA5}">
                      <a16:colId xmlns:a16="http://schemas.microsoft.com/office/drawing/2014/main" val="3873545907"/>
                    </a:ext>
                  </a:extLst>
                </a:gridCol>
                <a:gridCol w="1464088">
                  <a:extLst>
                    <a:ext uri="{9D8B030D-6E8A-4147-A177-3AD203B41FA5}">
                      <a16:colId xmlns:a16="http://schemas.microsoft.com/office/drawing/2014/main" val="3165169299"/>
                    </a:ext>
                  </a:extLst>
                </a:gridCol>
                <a:gridCol w="1464088">
                  <a:extLst>
                    <a:ext uri="{9D8B030D-6E8A-4147-A177-3AD203B41FA5}">
                      <a16:colId xmlns:a16="http://schemas.microsoft.com/office/drawing/2014/main" val="4119198910"/>
                    </a:ext>
                  </a:extLst>
                </a:gridCol>
                <a:gridCol w="1464088">
                  <a:extLst>
                    <a:ext uri="{9D8B030D-6E8A-4147-A177-3AD203B41FA5}">
                      <a16:colId xmlns:a16="http://schemas.microsoft.com/office/drawing/2014/main" val="2240894458"/>
                    </a:ext>
                  </a:extLst>
                </a:gridCol>
                <a:gridCol w="1464088">
                  <a:extLst>
                    <a:ext uri="{9D8B030D-6E8A-4147-A177-3AD203B41FA5}">
                      <a16:colId xmlns:a16="http://schemas.microsoft.com/office/drawing/2014/main" val="920304629"/>
                    </a:ext>
                  </a:extLst>
                </a:gridCol>
                <a:gridCol w="1464088">
                  <a:extLst>
                    <a:ext uri="{9D8B030D-6E8A-4147-A177-3AD203B41FA5}">
                      <a16:colId xmlns:a16="http://schemas.microsoft.com/office/drawing/2014/main" val="5192805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j-lt"/>
                        </a:rPr>
                        <a:t>Plastic Free Packaging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j-lt"/>
                        </a:rPr>
                        <a:t>CPR-Compliant as standard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j-lt"/>
                        </a:rPr>
                        <a:t>Third Party Channel and Component Verification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j-lt"/>
                        </a:rPr>
                        <a:t>25-Year Warranty available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j-lt"/>
                        </a:rPr>
                        <a:t>Environmentally Conscious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j-lt"/>
                        </a:rPr>
                        <a:t>Dedicated Account Manager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1094451"/>
                  </a:ext>
                </a:extLst>
              </a:tr>
            </a:tbl>
          </a:graphicData>
        </a:graphic>
      </p:graphicFrame>
      <p:grpSp>
        <p:nvGrpSpPr>
          <p:cNvPr id="6" name="Group 5">
            <a:extLst>
              <a:ext uri="{FF2B5EF4-FFF2-40B4-BE49-F238E27FC236}">
                <a16:creationId xmlns:a16="http://schemas.microsoft.com/office/drawing/2014/main" id="{03E78EB4-64D9-4C28-AB67-0FDA9DF4D342}"/>
              </a:ext>
            </a:extLst>
          </p:cNvPr>
          <p:cNvGrpSpPr/>
          <p:nvPr/>
        </p:nvGrpSpPr>
        <p:grpSpPr>
          <a:xfrm>
            <a:off x="465515" y="1162041"/>
            <a:ext cx="8212970" cy="2772658"/>
            <a:chOff x="465515" y="1162041"/>
            <a:chExt cx="8212970" cy="2772658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375C9779-7096-4948-BA97-9F43D2DC0A16}"/>
                </a:ext>
              </a:extLst>
            </p:cNvPr>
            <p:cNvGrpSpPr/>
            <p:nvPr/>
          </p:nvGrpSpPr>
          <p:grpSpPr>
            <a:xfrm>
              <a:off x="465515" y="3032386"/>
              <a:ext cx="8212970" cy="902313"/>
              <a:chOff x="465515" y="3423670"/>
              <a:chExt cx="8212970" cy="902313"/>
            </a:xfrm>
          </p:grpSpPr>
          <p:pic>
            <p:nvPicPr>
              <p:cNvPr id="11" name="Picture 10" descr="Logo&#10;&#10;Description automatically generated">
                <a:extLst>
                  <a:ext uri="{FF2B5EF4-FFF2-40B4-BE49-F238E27FC236}">
                    <a16:creationId xmlns:a16="http://schemas.microsoft.com/office/drawing/2014/main" id="{B8C7EF08-C568-461C-8B7C-8E257BA6E91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907704" y="3423670"/>
                <a:ext cx="900000" cy="900000"/>
              </a:xfrm>
              <a:prstGeom prst="rect">
                <a:avLst/>
              </a:prstGeom>
            </p:spPr>
          </p:pic>
          <p:pic>
            <p:nvPicPr>
              <p:cNvPr id="13" name="Picture 12">
                <a:extLst>
                  <a:ext uri="{FF2B5EF4-FFF2-40B4-BE49-F238E27FC236}">
                    <a16:creationId xmlns:a16="http://schemas.microsoft.com/office/drawing/2014/main" id="{518CA90B-C2C9-4295-BB42-9591EEBC8C9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778485" y="3423670"/>
                <a:ext cx="900000" cy="900000"/>
              </a:xfrm>
              <a:prstGeom prst="rect">
                <a:avLst/>
              </a:prstGeom>
            </p:spPr>
          </p:pic>
          <p:pic>
            <p:nvPicPr>
              <p:cNvPr id="15" name="Picture 14">
                <a:extLst>
                  <a:ext uri="{FF2B5EF4-FFF2-40B4-BE49-F238E27FC236}">
                    <a16:creationId xmlns:a16="http://schemas.microsoft.com/office/drawing/2014/main" id="{F9F59C84-6095-40EB-BD2B-DB9076B56B7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843094" y="3423670"/>
                <a:ext cx="900000" cy="900000"/>
              </a:xfrm>
              <a:prstGeom prst="rect">
                <a:avLst/>
              </a:prstGeom>
            </p:spPr>
          </p:pic>
          <p:pic>
            <p:nvPicPr>
              <p:cNvPr id="19" name="Picture 18" descr="Logo&#10;&#10;Description automatically generated">
                <a:extLst>
                  <a:ext uri="{FF2B5EF4-FFF2-40B4-BE49-F238E27FC236}">
                    <a16:creationId xmlns:a16="http://schemas.microsoft.com/office/drawing/2014/main" id="{BE50FC99-63AC-4F6A-AFE7-C9827C6690E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65515" y="3425983"/>
                <a:ext cx="900000" cy="900000"/>
              </a:xfrm>
              <a:prstGeom prst="rect">
                <a:avLst/>
              </a:prstGeom>
            </p:spPr>
          </p:pic>
          <p:pic>
            <p:nvPicPr>
              <p:cNvPr id="29" name="Picture 28" descr="Icon&#10;&#10;Description automatically generated">
                <a:extLst>
                  <a:ext uri="{FF2B5EF4-FFF2-40B4-BE49-F238E27FC236}">
                    <a16:creationId xmlns:a16="http://schemas.microsoft.com/office/drawing/2014/main" id="{32B35B47-4B1C-473E-A0C3-99DDBA720A8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498298" y="3585670"/>
                <a:ext cx="576000" cy="576000"/>
              </a:xfrm>
              <a:prstGeom prst="rect">
                <a:avLst/>
              </a:prstGeom>
            </p:spPr>
          </p:pic>
          <p:pic>
            <p:nvPicPr>
              <p:cNvPr id="31" name="Picture 30" descr="Icon&#10;&#10;Description automatically generated">
                <a:extLst>
                  <a:ext uri="{FF2B5EF4-FFF2-40B4-BE49-F238E27FC236}">
                    <a16:creationId xmlns:a16="http://schemas.microsoft.com/office/drawing/2014/main" id="{60C1E4E6-547A-4725-BFD1-02C7631DBF2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537399" y="3585670"/>
                <a:ext cx="576000" cy="576000"/>
              </a:xfrm>
              <a:prstGeom prst="rect">
                <a:avLst/>
              </a:prstGeom>
            </p:spPr>
          </p:pic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0A7A6F6F-44A2-4FAD-B96D-9ADC1339A037}"/>
                </a:ext>
              </a:extLst>
            </p:cNvPr>
            <p:cNvGrpSpPr/>
            <p:nvPr/>
          </p:nvGrpSpPr>
          <p:grpSpPr>
            <a:xfrm>
              <a:off x="627483" y="1162041"/>
              <a:ext cx="8018795" cy="903371"/>
              <a:chOff x="627483" y="1162041"/>
              <a:chExt cx="8018795" cy="903371"/>
            </a:xfrm>
          </p:grpSpPr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id="{FC39AA64-AA40-45CD-A21B-537B57F357A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907704" y="1165412"/>
                <a:ext cx="900000" cy="900000"/>
              </a:xfrm>
              <a:prstGeom prst="rect">
                <a:avLst/>
              </a:prstGeom>
            </p:spPr>
          </p:pic>
          <p:pic>
            <p:nvPicPr>
              <p:cNvPr id="21" name="Picture 20" descr="Histogram&#10;&#10;Description automatically generated">
                <a:extLst>
                  <a:ext uri="{FF2B5EF4-FFF2-40B4-BE49-F238E27FC236}">
                    <a16:creationId xmlns:a16="http://schemas.microsoft.com/office/drawing/2014/main" id="{AB76E47E-4A48-4C0D-9F5A-043098AAD78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746278" y="1162041"/>
                <a:ext cx="900000" cy="900000"/>
              </a:xfrm>
              <a:prstGeom prst="rect">
                <a:avLst/>
              </a:prstGeom>
            </p:spPr>
          </p:pic>
          <p:pic>
            <p:nvPicPr>
              <p:cNvPr id="23" name="Picture 22" descr="Icon&#10;&#10;Description automatically generated">
                <a:extLst>
                  <a:ext uri="{FF2B5EF4-FFF2-40B4-BE49-F238E27FC236}">
                    <a16:creationId xmlns:a16="http://schemas.microsoft.com/office/drawing/2014/main" id="{9B7BCD23-C7C6-4686-B96A-F152F740362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336298" y="1162041"/>
                <a:ext cx="900000" cy="900000"/>
              </a:xfrm>
              <a:prstGeom prst="rect">
                <a:avLst/>
              </a:prstGeom>
            </p:spPr>
          </p:pic>
          <p:pic>
            <p:nvPicPr>
              <p:cNvPr id="25" name="Picture 24">
                <a:extLst>
                  <a:ext uri="{FF2B5EF4-FFF2-40B4-BE49-F238E27FC236}">
                    <a16:creationId xmlns:a16="http://schemas.microsoft.com/office/drawing/2014/main" id="{1899A22B-EFBF-444F-B2AA-19B25CFA32E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27483" y="1325695"/>
                <a:ext cx="576064" cy="576064"/>
              </a:xfrm>
              <a:prstGeom prst="rect">
                <a:avLst/>
              </a:prstGeom>
            </p:spPr>
          </p:pic>
        </p:grpSp>
        <p:pic>
          <p:nvPicPr>
            <p:cNvPr id="36" name="Picture 35" descr="Icon&#10;&#10;Description automatically generated">
              <a:extLst>
                <a:ext uri="{FF2B5EF4-FFF2-40B4-BE49-F238E27FC236}">
                  <a16:creationId xmlns:a16="http://schemas.microsoft.com/office/drawing/2014/main" id="{DADC1B92-FF40-4BB2-9C75-183466E76CE8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898438" y="1297173"/>
              <a:ext cx="628435" cy="628435"/>
            </a:xfrm>
            <a:prstGeom prst="rect">
              <a:avLst/>
            </a:prstGeom>
          </p:spPr>
        </p:pic>
        <p:pic>
          <p:nvPicPr>
            <p:cNvPr id="37" name="Picture 36" descr="Icon&#10;&#10;Description automatically generated">
              <a:extLst>
                <a:ext uri="{FF2B5EF4-FFF2-40B4-BE49-F238E27FC236}">
                  <a16:creationId xmlns:a16="http://schemas.microsoft.com/office/drawing/2014/main" id="{58C50953-35CA-4A66-9221-023BE9C10FE3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13013" y="1323390"/>
              <a:ext cx="576000" cy="576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589598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1316870-7E4F-48EB-BE65-D34AECE5C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Key Customers - Europe</a:t>
            </a:r>
          </a:p>
        </p:txBody>
      </p:sp>
      <p:graphicFrame>
        <p:nvGraphicFramePr>
          <p:cNvPr id="55" name="Table 4">
            <a:extLst>
              <a:ext uri="{FF2B5EF4-FFF2-40B4-BE49-F238E27FC236}">
                <a16:creationId xmlns:a16="http://schemas.microsoft.com/office/drawing/2014/main" id="{2ECA6BE9-62FF-49BC-8EF9-8BB1B685A5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4233576"/>
              </p:ext>
            </p:extLst>
          </p:nvPr>
        </p:nvGraphicFramePr>
        <p:xfrm>
          <a:off x="180365" y="2577295"/>
          <a:ext cx="8784532" cy="426720"/>
        </p:xfrm>
        <a:graphic>
          <a:graphicData uri="http://schemas.openxmlformats.org/drawingml/2006/table">
            <a:tbl>
              <a:tblPr bandRow="1">
                <a:tableStyleId>{073A0DAA-6AF3-43AB-8588-CEC1D06C72B9}</a:tableStyleId>
              </a:tblPr>
              <a:tblGrid>
                <a:gridCol w="2196133">
                  <a:extLst>
                    <a:ext uri="{9D8B030D-6E8A-4147-A177-3AD203B41FA5}">
                      <a16:colId xmlns:a16="http://schemas.microsoft.com/office/drawing/2014/main" val="2378944784"/>
                    </a:ext>
                  </a:extLst>
                </a:gridCol>
                <a:gridCol w="2196133">
                  <a:extLst>
                    <a:ext uri="{9D8B030D-6E8A-4147-A177-3AD203B41FA5}">
                      <a16:colId xmlns:a16="http://schemas.microsoft.com/office/drawing/2014/main" val="2192844855"/>
                    </a:ext>
                  </a:extLst>
                </a:gridCol>
                <a:gridCol w="2196133">
                  <a:extLst>
                    <a:ext uri="{9D8B030D-6E8A-4147-A177-3AD203B41FA5}">
                      <a16:colId xmlns:a16="http://schemas.microsoft.com/office/drawing/2014/main" val="228450012"/>
                    </a:ext>
                  </a:extLst>
                </a:gridCol>
                <a:gridCol w="2196133">
                  <a:extLst>
                    <a:ext uri="{9D8B030D-6E8A-4147-A177-3AD203B41FA5}">
                      <a16:colId xmlns:a16="http://schemas.microsoft.com/office/drawing/2014/main" val="1972064476"/>
                    </a:ext>
                  </a:extLst>
                </a:gridCol>
              </a:tblGrid>
              <a:tr h="394410">
                <a:tc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chemeClr val="tx1"/>
                          </a:solidFill>
                          <a:latin typeface="+mj-lt"/>
                        </a:rPr>
                        <a:t>The Tube (New Logic III)</a:t>
                      </a:r>
                    </a:p>
                    <a:p>
                      <a:r>
                        <a:rPr lang="en-GB" sz="1100" b="0" i="1" dirty="0">
                          <a:solidFill>
                            <a:schemeClr val="tx1"/>
                          </a:solidFill>
                          <a:latin typeface="+mj-lt"/>
                        </a:rPr>
                        <a:t>The Netherlands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chemeClr val="tx1"/>
                          </a:solidFill>
                          <a:latin typeface="+mj-lt"/>
                        </a:rPr>
                        <a:t>Warsaw Unit</a:t>
                      </a:r>
                    </a:p>
                    <a:p>
                      <a:r>
                        <a:rPr lang="en-GB" sz="1100" b="0" i="1" dirty="0">
                          <a:solidFill>
                            <a:schemeClr val="tx1"/>
                          </a:solidFill>
                          <a:latin typeface="+mj-lt"/>
                        </a:rPr>
                        <a:t>Poland</a:t>
                      </a:r>
                      <a:endParaRPr lang="en-GB" sz="11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chemeClr val="tx1"/>
                          </a:solidFill>
                          <a:latin typeface="+mj-lt"/>
                        </a:rPr>
                        <a:t>Biotope</a:t>
                      </a:r>
                    </a:p>
                    <a:p>
                      <a:r>
                        <a:rPr lang="en-GB" sz="1100" b="0" i="1" dirty="0">
                          <a:solidFill>
                            <a:schemeClr val="tx1"/>
                          </a:solidFill>
                          <a:latin typeface="+mj-lt"/>
                        </a:rPr>
                        <a:t>France</a:t>
                      </a:r>
                      <a:endParaRPr lang="en-GB" sz="11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chemeClr val="tx1"/>
                          </a:solidFill>
                          <a:latin typeface="+mj-lt"/>
                        </a:rPr>
                        <a:t>LIDL</a:t>
                      </a:r>
                    </a:p>
                    <a:p>
                      <a:r>
                        <a:rPr lang="en-GB" sz="1100" b="0" i="1" dirty="0">
                          <a:solidFill>
                            <a:schemeClr val="tx1"/>
                          </a:solidFill>
                          <a:latin typeface="+mj-lt"/>
                        </a:rPr>
                        <a:t>Spain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46422949"/>
                  </a:ext>
                </a:extLst>
              </a:tr>
            </a:tbl>
          </a:graphicData>
        </a:graphic>
      </p:graphicFrame>
      <p:graphicFrame>
        <p:nvGraphicFramePr>
          <p:cNvPr id="56" name="Table 4">
            <a:extLst>
              <a:ext uri="{FF2B5EF4-FFF2-40B4-BE49-F238E27FC236}">
                <a16:creationId xmlns:a16="http://schemas.microsoft.com/office/drawing/2014/main" id="{9DC4FA89-6F0F-48B2-984C-05930822D3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3992582"/>
              </p:ext>
            </p:extLst>
          </p:nvPr>
        </p:nvGraphicFramePr>
        <p:xfrm>
          <a:off x="180365" y="4769483"/>
          <a:ext cx="8784532" cy="762000"/>
        </p:xfrm>
        <a:graphic>
          <a:graphicData uri="http://schemas.openxmlformats.org/drawingml/2006/table">
            <a:tbl>
              <a:tblPr bandRow="1">
                <a:tableStyleId>{073A0DAA-6AF3-43AB-8588-CEC1D06C72B9}</a:tableStyleId>
              </a:tblPr>
              <a:tblGrid>
                <a:gridCol w="2196133">
                  <a:extLst>
                    <a:ext uri="{9D8B030D-6E8A-4147-A177-3AD203B41FA5}">
                      <a16:colId xmlns:a16="http://schemas.microsoft.com/office/drawing/2014/main" val="2378944784"/>
                    </a:ext>
                  </a:extLst>
                </a:gridCol>
                <a:gridCol w="2196133">
                  <a:extLst>
                    <a:ext uri="{9D8B030D-6E8A-4147-A177-3AD203B41FA5}">
                      <a16:colId xmlns:a16="http://schemas.microsoft.com/office/drawing/2014/main" val="2192844855"/>
                    </a:ext>
                  </a:extLst>
                </a:gridCol>
                <a:gridCol w="2196133">
                  <a:extLst>
                    <a:ext uri="{9D8B030D-6E8A-4147-A177-3AD203B41FA5}">
                      <a16:colId xmlns:a16="http://schemas.microsoft.com/office/drawing/2014/main" val="228450012"/>
                    </a:ext>
                  </a:extLst>
                </a:gridCol>
                <a:gridCol w="2196133">
                  <a:extLst>
                    <a:ext uri="{9D8B030D-6E8A-4147-A177-3AD203B41FA5}">
                      <a16:colId xmlns:a16="http://schemas.microsoft.com/office/drawing/2014/main" val="19720644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chemeClr val="tx1"/>
                          </a:solidFill>
                          <a:latin typeface="+mj-lt"/>
                        </a:rPr>
                        <a:t>HUS Children’s Hospital</a:t>
                      </a:r>
                    </a:p>
                    <a:p>
                      <a:r>
                        <a:rPr lang="en-GB" sz="1100" b="0" i="1" dirty="0">
                          <a:solidFill>
                            <a:schemeClr val="tx1"/>
                          </a:solidFill>
                          <a:latin typeface="+mj-lt"/>
                        </a:rPr>
                        <a:t>Finland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b="1" dirty="0" err="1">
                          <a:solidFill>
                            <a:schemeClr val="tx1"/>
                          </a:solidFill>
                          <a:latin typeface="+mj-lt"/>
                        </a:rPr>
                        <a:t>Enedis</a:t>
                      </a:r>
                      <a:endParaRPr lang="en-GB" sz="11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  <a:p>
                      <a:r>
                        <a:rPr lang="en-GB" sz="1100" b="0" i="1" dirty="0">
                          <a:solidFill>
                            <a:schemeClr val="tx1"/>
                          </a:solidFill>
                          <a:latin typeface="+mj-lt"/>
                        </a:rPr>
                        <a:t>France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chemeClr val="tx1"/>
                          </a:solidFill>
                          <a:latin typeface="+mj-lt"/>
                        </a:rPr>
                        <a:t>Guardia Civil</a:t>
                      </a:r>
                    </a:p>
                    <a:p>
                      <a:r>
                        <a:rPr lang="en-GB" sz="1100" b="0" i="1" dirty="0">
                          <a:solidFill>
                            <a:schemeClr val="tx1"/>
                          </a:solidFill>
                          <a:latin typeface="+mj-lt"/>
                        </a:rPr>
                        <a:t>Spain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chemeClr val="tx1"/>
                          </a:solidFill>
                          <a:latin typeface="+mj-lt"/>
                        </a:rPr>
                        <a:t>OMV </a:t>
                      </a:r>
                      <a:r>
                        <a:rPr lang="en-GB" sz="1100" b="1" dirty="0" err="1">
                          <a:solidFill>
                            <a:schemeClr val="tx1"/>
                          </a:solidFill>
                          <a:latin typeface="+mj-lt"/>
                        </a:rPr>
                        <a:t>Petrom</a:t>
                      </a:r>
                      <a:endParaRPr lang="en-GB" sz="11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  <a:p>
                      <a:r>
                        <a:rPr lang="en-GB" sz="1100" b="0" i="1" dirty="0">
                          <a:solidFill>
                            <a:schemeClr val="tx1"/>
                          </a:solidFill>
                          <a:latin typeface="+mj-lt"/>
                        </a:rPr>
                        <a:t>Romania</a:t>
                      </a:r>
                    </a:p>
                    <a:p>
                      <a:endParaRPr lang="en-GB" sz="1100" b="0" i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  <a:p>
                      <a:endParaRPr lang="en-GB" sz="1100" b="0" i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6422949"/>
                  </a:ext>
                </a:extLst>
              </a:tr>
            </a:tbl>
          </a:graphicData>
        </a:graphic>
      </p:graphicFrame>
      <p:pic>
        <p:nvPicPr>
          <p:cNvPr id="14" name="Picture 13">
            <a:extLst>
              <a:ext uri="{FF2B5EF4-FFF2-40B4-BE49-F238E27FC236}">
                <a16:creationId xmlns:a16="http://schemas.microsoft.com/office/drawing/2014/main" id="{B0F833DE-75F2-4B38-BAB2-954FB952DF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1709" t="1214" r="11598" b="-1214"/>
          <a:stretch/>
        </p:blipFill>
        <p:spPr bwMode="auto">
          <a:xfrm>
            <a:off x="239404" y="831184"/>
            <a:ext cx="2067868" cy="1745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>
            <a:extLst>
              <a:ext uri="{FF2B5EF4-FFF2-40B4-BE49-F238E27FC236}">
                <a16:creationId xmlns:a16="http://schemas.microsoft.com/office/drawing/2014/main" id="{9098052C-7D95-40A2-BC1B-351CC0F7F47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375" t="-4" r="2924" b="2748"/>
          <a:stretch/>
        </p:blipFill>
        <p:spPr bwMode="auto">
          <a:xfrm>
            <a:off x="2435648" y="840335"/>
            <a:ext cx="2064344" cy="1736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" descr="La Métropole européenne de Lille s'empare du Biotope">
            <a:extLst>
              <a:ext uri="{FF2B5EF4-FFF2-40B4-BE49-F238E27FC236}">
                <a16:creationId xmlns:a16="http://schemas.microsoft.com/office/drawing/2014/main" id="{0D1C4984-0F4D-4980-9D58-4B8CE6F8098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544" t="881" r="10109" b="3080"/>
          <a:stretch/>
        </p:blipFill>
        <p:spPr bwMode="auto">
          <a:xfrm>
            <a:off x="4635416" y="843028"/>
            <a:ext cx="2061252" cy="1739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 descr="A building with a store on the side of a road&#10;&#10;Description automatically generated">
            <a:extLst>
              <a:ext uri="{FF2B5EF4-FFF2-40B4-BE49-F238E27FC236}">
                <a16:creationId xmlns:a16="http://schemas.microsoft.com/office/drawing/2014/main" id="{4681855F-E108-4B21-9269-2108B72D622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392" t="1842" r="20608" b="2883"/>
          <a:stretch/>
        </p:blipFill>
        <p:spPr>
          <a:xfrm>
            <a:off x="6832431" y="843123"/>
            <a:ext cx="2055751" cy="1734172"/>
          </a:xfrm>
          <a:prstGeom prst="rect">
            <a:avLst/>
          </a:prstGeom>
        </p:spPr>
      </p:pic>
      <p:pic>
        <p:nvPicPr>
          <p:cNvPr id="18" name="Picture 2" descr="Image result for hus childrens hospital">
            <a:extLst>
              <a:ext uri="{FF2B5EF4-FFF2-40B4-BE49-F238E27FC236}">
                <a16:creationId xmlns:a16="http://schemas.microsoft.com/office/drawing/2014/main" id="{ED84AEC2-2232-478D-B83B-CE7A15B10C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103" t="862" r="24730" b="3098"/>
          <a:stretch/>
        </p:blipFill>
        <p:spPr bwMode="auto">
          <a:xfrm>
            <a:off x="239404" y="3008962"/>
            <a:ext cx="2072166" cy="1745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67C12AC-E1A3-4A55-A20D-5DC4EF256B0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13787"/>
          <a:stretch/>
        </p:blipFill>
        <p:spPr>
          <a:xfrm>
            <a:off x="2435648" y="3004015"/>
            <a:ext cx="2055752" cy="1745171"/>
          </a:xfrm>
          <a:prstGeom prst="rect">
            <a:avLst/>
          </a:prstGeom>
        </p:spPr>
      </p:pic>
      <p:pic>
        <p:nvPicPr>
          <p:cNvPr id="1026" name="Picture 2" descr="Unlucky burglar tries to rob home of Guardia Civil agent on Spain's Costa  Blanca - Olive Press News Spain">
            <a:extLst>
              <a:ext uri="{FF2B5EF4-FFF2-40B4-BE49-F238E27FC236}">
                <a16:creationId xmlns:a16="http://schemas.microsoft.com/office/drawing/2014/main" id="{E61C763E-A6AB-4028-A02B-ECFE1BEAE8D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376" r="5834"/>
          <a:stretch/>
        </p:blipFill>
        <p:spPr bwMode="auto">
          <a:xfrm>
            <a:off x="4607369" y="3014163"/>
            <a:ext cx="2089299" cy="1745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etrom City - Bucureşti">
            <a:extLst>
              <a:ext uri="{FF2B5EF4-FFF2-40B4-BE49-F238E27FC236}">
                <a16:creationId xmlns:a16="http://schemas.microsoft.com/office/drawing/2014/main" id="{A1610691-8BC5-4238-89BD-CBF7321E93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304" r="8361"/>
          <a:stretch/>
        </p:blipFill>
        <p:spPr bwMode="auto">
          <a:xfrm>
            <a:off x="6811722" y="3014150"/>
            <a:ext cx="2076460" cy="1721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26190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3C6F49D-5DBB-F9AB-CB5A-5C5FCDB72C5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831"/>
          <a:stretch/>
        </p:blipFill>
        <p:spPr>
          <a:xfrm>
            <a:off x="0" y="1657217"/>
            <a:ext cx="5890065" cy="3097098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F72467-F67F-4AD4-B32F-A266C04F582F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194500" y="985292"/>
            <a:ext cx="2636382" cy="3456384"/>
          </a:xfrm>
        </p:spPr>
        <p:txBody>
          <a:bodyPr/>
          <a:lstStyle/>
          <a:p>
            <a:pPr marL="0" indent="0" algn="ctr">
              <a:spcBef>
                <a:spcPts val="900"/>
              </a:spcBef>
              <a:buClr>
                <a:schemeClr val="bg1"/>
              </a:buClr>
              <a:buNone/>
            </a:pPr>
            <a:r>
              <a:rPr lang="fr-FR" sz="1400" b="1" dirty="0">
                <a:ea typeface="Roboto" panose="02000000000000000000" pitchFamily="2" charset="0"/>
                <a:cs typeface="Arial" panose="020B0604020202020204" pitchFamily="34" charset="0"/>
              </a:rPr>
              <a:t>14 </a:t>
            </a:r>
            <a:r>
              <a:rPr lang="fr-FR" sz="1400" b="1" dirty="0" err="1">
                <a:ea typeface="Roboto" panose="02000000000000000000" pitchFamily="2" charset="0"/>
                <a:cs typeface="Arial" panose="020B0604020202020204" pitchFamily="34" charset="0"/>
              </a:rPr>
              <a:t>Maybot</a:t>
            </a:r>
            <a:r>
              <a:rPr lang="fr-FR" sz="1400" b="1" dirty="0">
                <a:ea typeface="Roboto" panose="02000000000000000000" pitchFamily="2" charset="0"/>
                <a:cs typeface="Arial" panose="020B0604020202020204" pitchFamily="34" charset="0"/>
              </a:rPr>
              <a:t> Robots</a:t>
            </a:r>
          </a:p>
          <a:p>
            <a:pPr marL="0" indent="0" algn="ctr">
              <a:spcBef>
                <a:spcPts val="900"/>
              </a:spcBef>
              <a:buClr>
                <a:schemeClr val="bg1"/>
              </a:buClr>
              <a:buNone/>
            </a:pPr>
            <a:endParaRPr lang="fr-FR" sz="1400" dirty="0">
              <a:ea typeface="Roboto" panose="02000000000000000000" pitchFamily="2" charset="0"/>
              <a:cs typeface="Arial" panose="020B0604020202020204" pitchFamily="34" charset="0"/>
            </a:endParaRPr>
          </a:p>
          <a:p>
            <a:pPr>
              <a:buClrTx/>
            </a:pPr>
            <a:r>
              <a:rPr lang="en-GB" sz="1400" dirty="0">
                <a:cs typeface="Arial" panose="020B0604020202020204" pitchFamily="34" charset="0"/>
              </a:rPr>
              <a:t>Enhanced service levels</a:t>
            </a:r>
          </a:p>
          <a:p>
            <a:pPr>
              <a:buClrTx/>
            </a:pPr>
            <a:r>
              <a:rPr lang="en-GB" sz="1400" dirty="0">
                <a:cs typeface="Arial" panose="020B0604020202020204" pitchFamily="34" charset="0"/>
              </a:rPr>
              <a:t>Improved accuracy</a:t>
            </a:r>
          </a:p>
          <a:p>
            <a:pPr>
              <a:buClrTx/>
            </a:pPr>
            <a:r>
              <a:rPr lang="en-GB" sz="1400" dirty="0">
                <a:cs typeface="Arial" panose="020B0604020202020204" pitchFamily="34" charset="0"/>
              </a:rPr>
              <a:t>Quicker to process orders</a:t>
            </a:r>
          </a:p>
          <a:p>
            <a:pPr>
              <a:buClrTx/>
            </a:pPr>
            <a:r>
              <a:rPr lang="en-GB" sz="1400" dirty="0">
                <a:cs typeface="Arial" panose="020B0604020202020204" pitchFamily="34" charset="0"/>
              </a:rPr>
              <a:t>Better consolidation of orders – fewer consignments</a:t>
            </a:r>
          </a:p>
          <a:p>
            <a:pPr>
              <a:buClrTx/>
            </a:pPr>
            <a:r>
              <a:rPr lang="en-GB" sz="1400" dirty="0">
                <a:cs typeface="Arial" panose="020B0604020202020204" pitchFamily="34" charset="0"/>
              </a:rPr>
              <a:t>Reduced outer box sizes</a:t>
            </a:r>
          </a:p>
          <a:p>
            <a:pPr>
              <a:buClrTx/>
            </a:pPr>
            <a:r>
              <a:rPr lang="en-GB" sz="1400" dirty="0">
                <a:cs typeface="Arial" panose="020B0604020202020204" pitchFamily="34" charset="0"/>
              </a:rPr>
              <a:t>Crash lock boxes – remove the need for tape</a:t>
            </a:r>
          </a:p>
          <a:p>
            <a:pPr>
              <a:buClrTx/>
            </a:pPr>
            <a:r>
              <a:rPr lang="en-GB" sz="1400" dirty="0">
                <a:cs typeface="Arial" panose="020B0604020202020204" pitchFamily="34" charset="0"/>
              </a:rPr>
              <a:t>More energy efficient</a:t>
            </a:r>
          </a:p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C61845-2940-43D7-AA76-9D2C4E608D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Automation - </a:t>
            </a:r>
            <a:r>
              <a:rPr lang="en-GB" i="1" dirty="0" err="1"/>
              <a:t>Autostore</a:t>
            </a:r>
            <a:endParaRPr lang="en-GB" i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817604D-C0A1-06E7-9340-12A622C19A2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3900"/>
          <a:stretch/>
        </p:blipFill>
        <p:spPr>
          <a:xfrm>
            <a:off x="3243" y="681397"/>
            <a:ext cx="5896858" cy="1312007"/>
          </a:xfrm>
          <a:prstGeom prst="rect">
            <a:avLst/>
          </a:prstGeom>
        </p:spPr>
      </p:pic>
      <p:sp>
        <p:nvSpPr>
          <p:cNvPr id="9" name="Action Button: Go to End 8">
            <a:hlinkClick r:id="rId5" highlightClick="1"/>
            <a:extLst>
              <a:ext uri="{FF2B5EF4-FFF2-40B4-BE49-F238E27FC236}">
                <a16:creationId xmlns:a16="http://schemas.microsoft.com/office/drawing/2014/main" id="{6EFAFFCC-3598-1BAA-26D1-C021AD67145B}"/>
              </a:ext>
            </a:extLst>
          </p:cNvPr>
          <p:cNvSpPr/>
          <p:nvPr/>
        </p:nvSpPr>
        <p:spPr>
          <a:xfrm>
            <a:off x="6401576" y="3963061"/>
            <a:ext cx="628650" cy="504825"/>
          </a:xfrm>
          <a:prstGeom prst="actionButtonEnd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169A6E0-4646-CB11-7664-ADDE28752B6F}"/>
              </a:ext>
            </a:extLst>
          </p:cNvPr>
          <p:cNvSpPr txBox="1"/>
          <p:nvPr/>
        </p:nvSpPr>
        <p:spPr>
          <a:xfrm>
            <a:off x="7237302" y="3918456"/>
            <a:ext cx="17096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Watch the </a:t>
            </a:r>
            <a:r>
              <a:rPr lang="en-GB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Maybots</a:t>
            </a:r>
            <a:r>
              <a:rPr lang="en-GB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in action</a:t>
            </a:r>
          </a:p>
        </p:txBody>
      </p:sp>
    </p:spTree>
    <p:extLst>
      <p:ext uri="{BB962C8B-B14F-4D97-AF65-F5344CB8AC3E}">
        <p14:creationId xmlns:p14="http://schemas.microsoft.com/office/powerpoint/2010/main" val="31625773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 descr="A picture containing person, indoor&#10;&#10;Description automatically generated">
            <a:extLst>
              <a:ext uri="{FF2B5EF4-FFF2-40B4-BE49-F238E27FC236}">
                <a16:creationId xmlns:a16="http://schemas.microsoft.com/office/drawing/2014/main" id="{CE08702F-C174-4B79-8971-819A250498C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133" t="1423" r="14041" b="209"/>
          <a:stretch/>
        </p:blipFill>
        <p:spPr>
          <a:xfrm>
            <a:off x="-1" y="0"/>
            <a:ext cx="5387549" cy="5715000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BA111A90-397B-484C-9EF6-0D7141AF22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2120" y="2911399"/>
            <a:ext cx="3057530" cy="466281"/>
          </a:xfrm>
        </p:spPr>
        <p:txBody>
          <a:bodyPr/>
          <a:lstStyle/>
          <a:p>
            <a:r>
              <a:rPr lang="en-GB" dirty="0"/>
              <a:t>SUSTAINABILITY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F1CDB15-7B77-4C46-93B8-317020063F7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24128" y="3433564"/>
            <a:ext cx="1564722" cy="840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7478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 descr="A long shot of boxes&#10;&#10;Description automatically generated">
            <a:extLst>
              <a:ext uri="{FF2B5EF4-FFF2-40B4-BE49-F238E27FC236}">
                <a16:creationId xmlns:a16="http://schemas.microsoft.com/office/drawing/2014/main" id="{252ECF86-C647-6254-520A-DABBC466BF3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704" r="22704"/>
          <a:stretch>
            <a:fillRect/>
          </a:stretch>
        </p:blipFill>
        <p:spPr/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AECC6B9-FA83-6D74-2664-F87D66D95BCA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GB" dirty="0"/>
              <a:t>Our Approach to Sustainability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E330A71B-63DA-85EB-DA1E-EB0E69FB939B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251520" y="1322266"/>
            <a:ext cx="4898731" cy="2975394"/>
          </a:xfrm>
        </p:spPr>
        <p:txBody>
          <a:bodyPr>
            <a:normAutofit fontScale="92500" lnSpcReduction="20000"/>
          </a:bodyPr>
          <a:lstStyle/>
          <a:p>
            <a:pPr marL="285750" indent="-285750" algn="l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GB" dirty="0">
                <a:latin typeface="+mj-lt"/>
              </a:rPr>
              <a:t>We use LED lighting throughout our offices and warehousing helping to reduce the amount of electricity used – saving 150kwh per working day and 200kwh at the weekends/public holidays.</a:t>
            </a:r>
          </a:p>
          <a:p>
            <a:pPr marL="285750" indent="-285750" algn="l">
              <a:buClr>
                <a:schemeClr val="bg1"/>
              </a:buClr>
              <a:buFont typeface="Arial" panose="020B0604020202020204" pitchFamily="34" charset="0"/>
              <a:buChar char="•"/>
            </a:pPr>
            <a:endParaRPr lang="en-GB" dirty="0">
              <a:latin typeface="+mj-lt"/>
            </a:endParaRPr>
          </a:p>
          <a:p>
            <a:pPr marL="285750" indent="-285750" algn="l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GB" dirty="0">
                <a:latin typeface="+mj-lt"/>
              </a:rPr>
              <a:t>We monitor our energy consumption through an Energy Management System (EMS) and we have a team of associates focused on continually improving our stats.</a:t>
            </a:r>
          </a:p>
          <a:p>
            <a:pPr marL="285750" indent="-285750" algn="l">
              <a:buClr>
                <a:schemeClr val="bg1"/>
              </a:buClr>
              <a:buFont typeface="Arial" panose="020B0604020202020204" pitchFamily="34" charset="0"/>
              <a:buChar char="•"/>
            </a:pPr>
            <a:endParaRPr lang="en-GB" dirty="0">
              <a:latin typeface="+mj-lt"/>
            </a:endParaRPr>
          </a:p>
          <a:p>
            <a:pPr marL="285750" indent="-285750" algn="l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GB" dirty="0">
                <a:latin typeface="+mj-lt"/>
              </a:rPr>
              <a:t>We encourage all our company car drivers to drive electric cars and we have charging points located at our HQ and Environ warehouse in Birmingham.</a:t>
            </a:r>
          </a:p>
          <a:p>
            <a:pPr marL="285750" indent="-285750" algn="l">
              <a:buClr>
                <a:schemeClr val="bg1"/>
              </a:buClr>
              <a:buFont typeface="Arial" panose="020B0604020202020204" pitchFamily="34" charset="0"/>
              <a:buChar char="•"/>
            </a:pPr>
            <a:endParaRPr lang="en-GB" dirty="0">
              <a:latin typeface="+mj-lt"/>
            </a:endParaRPr>
          </a:p>
          <a:p>
            <a:pPr marL="285750" indent="-285750" algn="l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GB" dirty="0">
                <a:latin typeface="+mj-lt"/>
              </a:rPr>
              <a:t>We care about our local community and all associates are given a day to dedicate to volunteering each year.</a:t>
            </a:r>
          </a:p>
          <a:p>
            <a:pPr marL="285750" indent="-285750" algn="l">
              <a:buClr>
                <a:schemeClr val="bg1"/>
              </a:buClr>
              <a:buFont typeface="Arial" panose="020B0604020202020204" pitchFamily="34" charset="0"/>
              <a:buChar char="•"/>
            </a:pPr>
            <a:endParaRPr lang="en-GB" dirty="0">
              <a:latin typeface="+mj-lt"/>
            </a:endParaRPr>
          </a:p>
          <a:p>
            <a:pPr marL="285750" indent="-285750" algn="l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GB" dirty="0">
                <a:latin typeface="+mj-lt"/>
              </a:rPr>
              <a:t>We have </a:t>
            </a:r>
            <a:r>
              <a:rPr lang="en-GB">
                <a:latin typeface="+mj-lt"/>
              </a:rPr>
              <a:t>a Silver </a:t>
            </a:r>
            <a:r>
              <a:rPr lang="en-GB" dirty="0">
                <a:latin typeface="+mj-lt"/>
              </a:rPr>
              <a:t>rating with </a:t>
            </a:r>
            <a:r>
              <a:rPr lang="en-GB" dirty="0" err="1">
                <a:latin typeface="+mj-lt"/>
              </a:rPr>
              <a:t>Ecovadis</a:t>
            </a:r>
            <a:endParaRPr lang="en-GB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84887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7A5288-43A9-4200-A97D-BB3E1B8F1D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Zero Plastic Packaging</a:t>
            </a:r>
          </a:p>
        </p:txBody>
      </p:sp>
      <p:pic>
        <p:nvPicPr>
          <p:cNvPr id="4" name="Picture 3" descr="Arrow&#10;&#10;Description automatically generated">
            <a:extLst>
              <a:ext uri="{FF2B5EF4-FFF2-40B4-BE49-F238E27FC236}">
                <a16:creationId xmlns:a16="http://schemas.microsoft.com/office/drawing/2014/main" id="{C6FA6641-B654-4A30-9490-26ACB8641B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55776" y="985292"/>
            <a:ext cx="1949861" cy="2963788"/>
          </a:xfrm>
          <a:prstGeom prst="rect">
            <a:avLst/>
          </a:prstGeom>
        </p:spPr>
      </p:pic>
      <p:pic>
        <p:nvPicPr>
          <p:cNvPr id="6" name="Picture 5" descr="A picture containing letter&#10;&#10;Description automatically generated">
            <a:extLst>
              <a:ext uri="{FF2B5EF4-FFF2-40B4-BE49-F238E27FC236}">
                <a16:creationId xmlns:a16="http://schemas.microsoft.com/office/drawing/2014/main" id="{BF280ADC-271C-487F-A06A-48D561AEE7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8346" y="985292"/>
            <a:ext cx="1949861" cy="296378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8F8B1A5-D992-493F-8D5F-73E04EB377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3206" y="990600"/>
            <a:ext cx="1949861" cy="2963788"/>
          </a:xfrm>
          <a:prstGeom prst="rect">
            <a:avLst/>
          </a:prstGeom>
        </p:spPr>
      </p:pic>
      <p:pic>
        <p:nvPicPr>
          <p:cNvPr id="10" name="Picture 9" descr="Letter&#10;&#10;Description automatically generated">
            <a:extLst>
              <a:ext uri="{FF2B5EF4-FFF2-40B4-BE49-F238E27FC236}">
                <a16:creationId xmlns:a16="http://schemas.microsoft.com/office/drawing/2014/main" id="{40ABFBEC-55F5-45C2-A9F5-ECCA12F5E9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90636" y="981157"/>
            <a:ext cx="1949861" cy="2963788"/>
          </a:xfrm>
          <a:prstGeom prst="rect">
            <a:avLst/>
          </a:prstGeom>
        </p:spPr>
      </p:pic>
      <p:sp>
        <p:nvSpPr>
          <p:cNvPr id="3" name="TextBox 2">
            <a:hlinkClick r:id="rId6"/>
            <a:extLst>
              <a:ext uri="{FF2B5EF4-FFF2-40B4-BE49-F238E27FC236}">
                <a16:creationId xmlns:a16="http://schemas.microsoft.com/office/drawing/2014/main" id="{F2E07C30-DB78-7D7F-C2BE-B55C9D836226}"/>
              </a:ext>
            </a:extLst>
          </p:cNvPr>
          <p:cNvSpPr txBox="1"/>
          <p:nvPr/>
        </p:nvSpPr>
        <p:spPr>
          <a:xfrm>
            <a:off x="538346" y="4081636"/>
            <a:ext cx="8002151" cy="307777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Click here to view our videos about Excel and Sustainability on </a:t>
            </a:r>
            <a:r>
              <a:rPr lang="en-GB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Youtube</a:t>
            </a:r>
            <a:endParaRPr lang="en-GB" sz="14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264852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028089-F709-5ABD-0791-68F41561E8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Excel and Sustainability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331CDE-8C69-E845-6E1E-826C680C7A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2127" y="1288346"/>
            <a:ext cx="4501921" cy="3333975"/>
          </a:xfrm>
        </p:spPr>
        <p:txBody>
          <a:bodyPr>
            <a:normAutofit fontScale="62500" lnSpcReduction="20000"/>
          </a:bodyPr>
          <a:lstStyle/>
          <a:p>
            <a:r>
              <a:rPr lang="en-GB" dirty="0"/>
              <a:t>Since 2019 we have saved </a:t>
            </a:r>
            <a:r>
              <a:rPr lang="en-GB" b="1" dirty="0">
                <a:solidFill>
                  <a:srgbClr val="99CC33"/>
                </a:solidFill>
              </a:rPr>
              <a:t>85M</a:t>
            </a:r>
            <a:r>
              <a:rPr lang="en-GB" dirty="0"/>
              <a:t> plastic bags (</a:t>
            </a:r>
            <a:r>
              <a:rPr lang="en-GB" sz="2300" b="1" dirty="0">
                <a:solidFill>
                  <a:srgbClr val="99CC33"/>
                </a:solidFill>
              </a:rPr>
              <a:t>212</a:t>
            </a:r>
            <a:r>
              <a:rPr lang="en-GB" dirty="0"/>
              <a:t> </a:t>
            </a:r>
            <a:r>
              <a:rPr lang="en-GB" sz="2300" b="1" dirty="0">
                <a:solidFill>
                  <a:srgbClr val="99CC33"/>
                </a:solidFill>
              </a:rPr>
              <a:t>tonnes</a:t>
            </a:r>
            <a:r>
              <a:rPr lang="en-GB" dirty="0"/>
              <a:t>) of single use plastic from entering the supply chain and into landfill.</a:t>
            </a:r>
          </a:p>
          <a:p>
            <a:endParaRPr lang="en-GB" dirty="0"/>
          </a:p>
          <a:p>
            <a:r>
              <a:rPr lang="en-GB" dirty="0"/>
              <a:t>Excel packaging is made from recyclable materials and is </a:t>
            </a:r>
            <a:r>
              <a:rPr lang="en-GB" sz="2300" b="1" dirty="0">
                <a:solidFill>
                  <a:srgbClr val="99CC33"/>
                </a:solidFill>
              </a:rPr>
              <a:t>100%</a:t>
            </a:r>
            <a:r>
              <a:rPr lang="en-GB" dirty="0"/>
              <a:t> </a:t>
            </a:r>
            <a:r>
              <a:rPr lang="en-GB" sz="2300" b="1" dirty="0">
                <a:solidFill>
                  <a:srgbClr val="99CC33"/>
                </a:solidFill>
              </a:rPr>
              <a:t>recyclable</a:t>
            </a:r>
            <a:r>
              <a:rPr lang="en-GB" dirty="0"/>
              <a:t>.  </a:t>
            </a:r>
          </a:p>
          <a:p>
            <a:endParaRPr lang="en-GB" dirty="0"/>
          </a:p>
          <a:p>
            <a:r>
              <a:rPr lang="en-GB" dirty="0"/>
              <a:t>We have online configurators to show how much plastic you will save from choosing Excel.</a:t>
            </a:r>
          </a:p>
          <a:p>
            <a:endParaRPr lang="en-GB" dirty="0"/>
          </a:p>
          <a:p>
            <a:r>
              <a:rPr lang="en-GB" dirty="0"/>
              <a:t>We collect empty cable drums and re-use them wherever possible – so far this has seen a reduction of </a:t>
            </a:r>
            <a:r>
              <a:rPr lang="en-GB" sz="2300" b="1" dirty="0">
                <a:solidFill>
                  <a:srgbClr val="99CC33"/>
                </a:solidFill>
              </a:rPr>
              <a:t>50,542kgs</a:t>
            </a:r>
            <a:r>
              <a:rPr lang="en-GB" dirty="0"/>
              <a:t> of plywood and </a:t>
            </a:r>
            <a:r>
              <a:rPr lang="en-GB" sz="2300" b="1" dirty="0">
                <a:solidFill>
                  <a:srgbClr val="99CC33"/>
                </a:solidFill>
              </a:rPr>
              <a:t>83 tonnes </a:t>
            </a:r>
            <a:r>
              <a:rPr lang="en-GB" dirty="0"/>
              <a:t>of CO2.</a:t>
            </a:r>
          </a:p>
          <a:p>
            <a:endParaRPr lang="en-GB" dirty="0"/>
          </a:p>
          <a:p>
            <a:r>
              <a:rPr lang="en-GB" dirty="0"/>
              <a:t>All our waste is recycled – some of which is re-purposed and made into ‘packaging void fill’.</a:t>
            </a:r>
          </a:p>
          <a:p>
            <a:endParaRPr lang="en-GB" dirty="0"/>
          </a:p>
          <a:p>
            <a:r>
              <a:rPr lang="en-GB" dirty="0"/>
              <a:t>Environ racks are wrapped and shipped in </a:t>
            </a:r>
            <a:r>
              <a:rPr lang="en-GB" dirty="0" err="1"/>
              <a:t>palletwrap</a:t>
            </a:r>
            <a:r>
              <a:rPr lang="en-GB" dirty="0"/>
              <a:t> that is manufactured from 30% recycled film and is 100% recyclable rather than being virgin film.</a:t>
            </a:r>
          </a:p>
          <a:p>
            <a:endParaRPr lang="en-GB" dirty="0"/>
          </a:p>
          <a:p>
            <a:r>
              <a:rPr lang="en-GB" dirty="0"/>
              <a:t>For orders over 8 pallets, we can deliver on gas powered trucks                                                                 which results in a saving of </a:t>
            </a:r>
            <a:r>
              <a:rPr lang="en-GB" sz="2300" b="1" dirty="0">
                <a:solidFill>
                  <a:srgbClr val="99CC33"/>
                </a:solidFill>
              </a:rPr>
              <a:t>85% </a:t>
            </a:r>
            <a:r>
              <a:rPr lang="en-GB" dirty="0"/>
              <a:t>in CO2 emissions.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3" descr="Several boxes with wires and cables&#10;&#10;Description automatically generated">
            <a:extLst>
              <a:ext uri="{FF2B5EF4-FFF2-40B4-BE49-F238E27FC236}">
                <a16:creationId xmlns:a16="http://schemas.microsoft.com/office/drawing/2014/main" id="{9CE2DE78-0375-DEDF-F899-F3915361CAB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285" t="12437" r="4305" b="10045"/>
          <a:stretch/>
        </p:blipFill>
        <p:spPr>
          <a:xfrm>
            <a:off x="5364088" y="1201316"/>
            <a:ext cx="3456384" cy="2222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5774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0DF3FA90-353C-4812-A195-7E60398C006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 cstate="print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881" t="521" r="23877" b="1454"/>
          <a:stretch/>
        </p:blipFill>
        <p:spPr>
          <a:xfrm>
            <a:off x="-108520" y="-1"/>
            <a:ext cx="5496068" cy="5715001"/>
          </a:xfrm>
        </p:spPr>
      </p:pic>
      <p:sp>
        <p:nvSpPr>
          <p:cNvPr id="9" name="Title 2">
            <a:extLst>
              <a:ext uri="{FF2B5EF4-FFF2-40B4-BE49-F238E27FC236}">
                <a16:creationId xmlns:a16="http://schemas.microsoft.com/office/drawing/2014/main" id="{4B90DB6F-B168-4F09-9CD2-7349A227BE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2120" y="2537450"/>
            <a:ext cx="3057530" cy="840230"/>
          </a:xfrm>
        </p:spPr>
        <p:txBody>
          <a:bodyPr/>
          <a:lstStyle/>
          <a:p>
            <a:r>
              <a:rPr lang="en-GB" dirty="0"/>
              <a:t>Excel Partner Programme</a:t>
            </a:r>
          </a:p>
        </p:txBody>
      </p:sp>
      <p:pic>
        <p:nvPicPr>
          <p:cNvPr id="10" name="Picture 9" descr="Icon&#10;&#10;Description automatically generated">
            <a:extLst>
              <a:ext uri="{FF2B5EF4-FFF2-40B4-BE49-F238E27FC236}">
                <a16:creationId xmlns:a16="http://schemas.microsoft.com/office/drawing/2014/main" id="{262F060E-02D9-4215-BFAD-562ED0C79F1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86433" y="3505571"/>
            <a:ext cx="577535" cy="855956"/>
          </a:xfrm>
          <a:prstGeom prst="rect">
            <a:avLst/>
          </a:prstGeom>
        </p:spPr>
      </p:pic>
      <p:pic>
        <p:nvPicPr>
          <p:cNvPr id="11" name="Picture 10" descr="Icon&#10;&#10;Description automatically generated">
            <a:extLst>
              <a:ext uri="{FF2B5EF4-FFF2-40B4-BE49-F238E27FC236}">
                <a16:creationId xmlns:a16="http://schemas.microsoft.com/office/drawing/2014/main" id="{6C2B6406-ACAD-47B2-BC6C-144C2AEB490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0549" y="3505571"/>
            <a:ext cx="577535" cy="855956"/>
          </a:xfrm>
          <a:prstGeom prst="rect">
            <a:avLst/>
          </a:prstGeom>
        </p:spPr>
      </p:pic>
      <p:pic>
        <p:nvPicPr>
          <p:cNvPr id="12" name="Picture 11" descr="Icon&#10;&#10;Description automatically generated">
            <a:extLst>
              <a:ext uri="{FF2B5EF4-FFF2-40B4-BE49-F238E27FC236}">
                <a16:creationId xmlns:a16="http://schemas.microsoft.com/office/drawing/2014/main" id="{82E7C87F-97DF-46D6-8065-A70F3340D88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94665" y="3505572"/>
            <a:ext cx="577535" cy="855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7123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F0E01AD-4898-4D03-AF11-BF1FCCD33FC9}"/>
              </a:ext>
            </a:extLst>
          </p:cNvPr>
          <p:cNvSpPr/>
          <p:nvPr/>
        </p:nvSpPr>
        <p:spPr>
          <a:xfrm>
            <a:off x="0" y="777382"/>
            <a:ext cx="9144000" cy="3847097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C53B6B5-4857-4145-94A5-C2850FCAA8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Partner Programme: Benefits</a:t>
            </a:r>
          </a:p>
        </p:txBody>
      </p:sp>
      <p:pic>
        <p:nvPicPr>
          <p:cNvPr id="6" name="Picture 2" descr="\\Dell-xps2-pc\e\POPComms\CLIENT WORK\Mayflex\Excel\artwork\jpegs\10-10.jpg">
            <a:extLst>
              <a:ext uri="{FF2B5EF4-FFF2-40B4-BE49-F238E27FC236}">
                <a16:creationId xmlns:a16="http://schemas.microsoft.com/office/drawing/2014/main" id="{E3DB9182-34B7-4F6F-89E1-51B30956E2E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74614" y="1090521"/>
            <a:ext cx="692212" cy="628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\\Dell-xps2-pc\e\POPComms\CLIENT WORK\Mayflex\Excel\artwork\jpegs\10-10.jpg">
            <a:extLst>
              <a:ext uri="{FF2B5EF4-FFF2-40B4-BE49-F238E27FC236}">
                <a16:creationId xmlns:a16="http://schemas.microsoft.com/office/drawing/2014/main" id="{5DC3507D-5460-4430-83A3-989BEF03DAE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20720" y="2204946"/>
            <a:ext cx="698530" cy="866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\\Dell-xps2-pc\e\POPComms\CLIENT WORK\Mayflex\Excel\artwork\jpegs\10-10.jpg">
            <a:extLst>
              <a:ext uri="{FF2B5EF4-FFF2-40B4-BE49-F238E27FC236}">
                <a16:creationId xmlns:a16="http://schemas.microsoft.com/office/drawing/2014/main" id="{2488F98A-E64A-4ED9-B59B-060421A9BA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866900" y="2966946"/>
            <a:ext cx="6096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\\Dell-xps2-pc\e\POPComms\CLIENT WORK\Mayflex\Excel\artwork\jpegs\10-10.jpg">
            <a:extLst>
              <a:ext uri="{FF2B5EF4-FFF2-40B4-BE49-F238E27FC236}">
                <a16:creationId xmlns:a16="http://schemas.microsoft.com/office/drawing/2014/main" id="{54E35E9C-4183-407C-A3BE-2BB5C497759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203848" y="3228265"/>
            <a:ext cx="676275" cy="938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\\Dell-xps2-pc\e\POPComms\CLIENT WORK\Mayflex\Excel\artwork\jpegs\10-10.jpg">
            <a:extLst>
              <a:ext uri="{FF2B5EF4-FFF2-40B4-BE49-F238E27FC236}">
                <a16:creationId xmlns:a16="http://schemas.microsoft.com/office/drawing/2014/main" id="{FC3C0903-D83C-4E1D-B4E6-54681078A11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371976" y="3424146"/>
            <a:ext cx="704850" cy="781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\\Dell-xps2-pc\e\POPComms\CLIENT WORK\Mayflex\Excel\artwork\jpegs\10-10.jpg">
            <a:extLst>
              <a:ext uri="{FF2B5EF4-FFF2-40B4-BE49-F238E27FC236}">
                <a16:creationId xmlns:a16="http://schemas.microsoft.com/office/drawing/2014/main" id="{B385B20B-BBBE-4F48-8AA9-1B191F4E907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610226" y="3195546"/>
            <a:ext cx="590550" cy="619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\\Dell-xps2-pc\e\POPComms\CLIENT WORK\Mayflex\Excel\artwork\jpegs\10-10.jpg">
            <a:extLst>
              <a:ext uri="{FF2B5EF4-FFF2-40B4-BE49-F238E27FC236}">
                <a16:creationId xmlns:a16="http://schemas.microsoft.com/office/drawing/2014/main" id="{0A4888A9-DD58-4EB2-9302-B2C1E7F2BDA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810376" y="2966946"/>
            <a:ext cx="400050" cy="569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\\Dell-xps2-pc\e\POPComms\CLIENT WORK\Mayflex\Excel\artwork\jpegs\10-10.jpg">
            <a:extLst>
              <a:ext uri="{FF2B5EF4-FFF2-40B4-BE49-F238E27FC236}">
                <a16:creationId xmlns:a16="http://schemas.microsoft.com/office/drawing/2014/main" id="{660AFECF-58C5-41E4-B931-22DB2DEA914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696200" y="2204946"/>
            <a:ext cx="6477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\\Dell-xps2-pc\e\POPComms\CLIENT WORK\Mayflex\Excel\artwork\jpegs\10-10.jpg">
            <a:extLst>
              <a:ext uri="{FF2B5EF4-FFF2-40B4-BE49-F238E27FC236}">
                <a16:creationId xmlns:a16="http://schemas.microsoft.com/office/drawing/2014/main" id="{EF05C971-9A13-4460-B688-8E22301868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966076" y="985292"/>
            <a:ext cx="724192" cy="810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\\Dell-xps2-pc\e\POPComms\CLIENT WORK\Mayflex\Excel\artwork\jpegs\10-10.jpg">
            <a:extLst>
              <a:ext uri="{FF2B5EF4-FFF2-40B4-BE49-F238E27FC236}">
                <a16:creationId xmlns:a16="http://schemas.microsoft.com/office/drawing/2014/main" id="{3290E196-9D6E-4367-880B-E8B27936AC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933423" y="1385038"/>
            <a:ext cx="3477205" cy="157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95E5F461-CDF3-45C9-9984-4815F0020321}"/>
              </a:ext>
            </a:extLst>
          </p:cNvPr>
          <p:cNvSpPr txBox="1"/>
          <p:nvPr/>
        </p:nvSpPr>
        <p:spPr>
          <a:xfrm>
            <a:off x="3698651" y="1008383"/>
            <a:ext cx="19467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  <a:latin typeface="+mj-lt"/>
              </a:rPr>
              <a:t>Partner Benefits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B09B537-A387-451F-B796-B393E872D493}"/>
              </a:ext>
            </a:extLst>
          </p:cNvPr>
          <p:cNvSpPr txBox="1"/>
          <p:nvPr/>
        </p:nvSpPr>
        <p:spPr>
          <a:xfrm>
            <a:off x="149760" y="1576276"/>
            <a:ext cx="15419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chemeClr val="bg1"/>
                </a:solidFill>
                <a:latin typeface="+mj-lt"/>
              </a:rPr>
              <a:t>Onsite toolbox training (ESP)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9C219DF-C8CE-4706-BF68-EF1083BC272B}"/>
              </a:ext>
            </a:extLst>
          </p:cNvPr>
          <p:cNvSpPr txBox="1"/>
          <p:nvPr/>
        </p:nvSpPr>
        <p:spPr>
          <a:xfrm>
            <a:off x="467275" y="2921236"/>
            <a:ext cx="15419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chemeClr val="bg1"/>
                </a:solidFill>
                <a:latin typeface="+mj-lt"/>
              </a:rPr>
              <a:t>Site audits</a:t>
            </a:r>
            <a:br>
              <a:rPr lang="en-GB" sz="1400" dirty="0">
                <a:solidFill>
                  <a:schemeClr val="bg1"/>
                </a:solidFill>
                <a:latin typeface="+mj-lt"/>
              </a:rPr>
            </a:br>
            <a:r>
              <a:rPr lang="en-GB" sz="1400" dirty="0">
                <a:solidFill>
                  <a:schemeClr val="bg1"/>
                </a:solidFill>
                <a:latin typeface="+mj-lt"/>
              </a:rPr>
              <a:t>(ESP)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FA16776-64A5-4EEB-B472-0C2FEAAA06D6}"/>
              </a:ext>
            </a:extLst>
          </p:cNvPr>
          <p:cNvSpPr txBox="1"/>
          <p:nvPr/>
        </p:nvSpPr>
        <p:spPr>
          <a:xfrm>
            <a:off x="1400740" y="3660782"/>
            <a:ext cx="154192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chemeClr val="bg1"/>
                </a:solidFill>
                <a:latin typeface="+mj-lt"/>
              </a:rPr>
              <a:t>Excellence initiative – training credits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B5C5E46-4BCD-404B-992C-DA1F58C20A92}"/>
              </a:ext>
            </a:extLst>
          </p:cNvPr>
          <p:cNvSpPr txBox="1"/>
          <p:nvPr/>
        </p:nvSpPr>
        <p:spPr>
          <a:xfrm>
            <a:off x="2907232" y="3965533"/>
            <a:ext cx="12468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chemeClr val="bg1"/>
                </a:solidFill>
                <a:latin typeface="+mj-lt"/>
              </a:rPr>
              <a:t>Pre sales support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6E176C3-EDA1-439E-9E70-09CA80113653}"/>
              </a:ext>
            </a:extLst>
          </p:cNvPr>
          <p:cNvSpPr txBox="1"/>
          <p:nvPr/>
        </p:nvSpPr>
        <p:spPr>
          <a:xfrm>
            <a:off x="4134320" y="4157571"/>
            <a:ext cx="12468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chemeClr val="bg1"/>
                </a:solidFill>
                <a:latin typeface="+mj-lt"/>
              </a:rPr>
              <a:t>Personalised products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0C11482-F345-4C8C-AB73-17C25138229A}"/>
              </a:ext>
            </a:extLst>
          </p:cNvPr>
          <p:cNvSpPr txBox="1"/>
          <p:nvPr/>
        </p:nvSpPr>
        <p:spPr>
          <a:xfrm>
            <a:off x="5282084" y="3768504"/>
            <a:ext cx="12468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chemeClr val="bg1"/>
                </a:solidFill>
                <a:latin typeface="+mj-lt"/>
              </a:rPr>
              <a:t>Sales training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D49630F-0CFA-4E05-9599-312EEBDDA893}"/>
              </a:ext>
            </a:extLst>
          </p:cNvPr>
          <p:cNvSpPr txBox="1"/>
          <p:nvPr/>
        </p:nvSpPr>
        <p:spPr>
          <a:xfrm>
            <a:off x="6386984" y="3467336"/>
            <a:ext cx="12468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chemeClr val="bg1"/>
                </a:solidFill>
                <a:latin typeface="+mj-lt"/>
              </a:rPr>
              <a:t>Preferential pricing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46D10EC-B478-49BD-BA4C-68C6F69DF2DB}"/>
              </a:ext>
            </a:extLst>
          </p:cNvPr>
          <p:cNvSpPr txBox="1"/>
          <p:nvPr/>
        </p:nvSpPr>
        <p:spPr>
          <a:xfrm>
            <a:off x="7396633" y="2933936"/>
            <a:ext cx="12468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chemeClr val="bg1"/>
                </a:solidFill>
                <a:latin typeface="+mj-lt"/>
              </a:rPr>
              <a:t>Post sales support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D4DFEE1-42AD-4FC6-8987-6B8BDD4E97C2}"/>
              </a:ext>
            </a:extLst>
          </p:cNvPr>
          <p:cNvSpPr txBox="1"/>
          <p:nvPr/>
        </p:nvSpPr>
        <p:spPr>
          <a:xfrm>
            <a:off x="7751440" y="1681726"/>
            <a:ext cx="12468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chemeClr val="bg1"/>
                </a:solidFill>
                <a:latin typeface="+mj-lt"/>
              </a:rPr>
              <a:t>25-year warranties</a:t>
            </a:r>
          </a:p>
        </p:txBody>
      </p:sp>
    </p:spTree>
    <p:extLst>
      <p:ext uri="{BB962C8B-B14F-4D97-AF65-F5344CB8AC3E}">
        <p14:creationId xmlns:p14="http://schemas.microsoft.com/office/powerpoint/2010/main" val="18031711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7212D7F5-07DF-4E37-A607-07261A34D27D}"/>
              </a:ext>
            </a:extLst>
          </p:cNvPr>
          <p:cNvSpPr/>
          <p:nvPr/>
        </p:nvSpPr>
        <p:spPr>
          <a:xfrm>
            <a:off x="0" y="889298"/>
            <a:ext cx="9144000" cy="3847097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C53B6B5-4857-4145-94A5-C2850FCAA8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Partner Programme: Requirements</a:t>
            </a:r>
          </a:p>
        </p:txBody>
      </p:sp>
      <p:pic>
        <p:nvPicPr>
          <p:cNvPr id="4" name="Picture 2" descr="\\Dell-xps2-pc\e\POPComms\CLIENT WORK\Mayflex\Excel\artwork\jpegs\11-11.jpg">
            <a:extLst>
              <a:ext uri="{FF2B5EF4-FFF2-40B4-BE49-F238E27FC236}">
                <a16:creationId xmlns:a16="http://schemas.microsoft.com/office/drawing/2014/main" id="{62BEC984-F79D-462D-B1E1-51FC8C1BB80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40079" y="1021080"/>
            <a:ext cx="960121" cy="744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\\Dell-xps2-pc\e\POPComms\CLIENT WORK\Mayflex\Excel\artwork\jpegs\11-11.jpg">
            <a:extLst>
              <a:ext uri="{FF2B5EF4-FFF2-40B4-BE49-F238E27FC236}">
                <a16:creationId xmlns:a16="http://schemas.microsoft.com/office/drawing/2014/main" id="{EC507672-2782-4B8E-8F7B-10F0135169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60120" y="2202179"/>
            <a:ext cx="723900" cy="586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\\Dell-xps2-pc\e\POPComms\CLIENT WORK\Mayflex\Excel\artwork\jpegs\11-11.jpg">
            <a:extLst>
              <a:ext uri="{FF2B5EF4-FFF2-40B4-BE49-F238E27FC236}">
                <a16:creationId xmlns:a16="http://schemas.microsoft.com/office/drawing/2014/main" id="{1994A8CD-D87F-471F-888C-BEF1162A928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879080" y="1082039"/>
            <a:ext cx="701040" cy="579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\\Dell-xps2-pc\e\POPComms\CLIENT WORK\Mayflex\Excel\artwork\jpegs\11-11.jpg">
            <a:extLst>
              <a:ext uri="{FF2B5EF4-FFF2-40B4-BE49-F238E27FC236}">
                <a16:creationId xmlns:a16="http://schemas.microsoft.com/office/drawing/2014/main" id="{4EE1FE7C-EFFF-43C8-ACB0-C8BAA7C157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688080" y="952500"/>
            <a:ext cx="1943100" cy="201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BFD082F-F672-46F3-9BAA-52E07244661C}"/>
              </a:ext>
            </a:extLst>
          </p:cNvPr>
          <p:cNvSpPr txBox="1"/>
          <p:nvPr/>
        </p:nvSpPr>
        <p:spPr>
          <a:xfrm>
            <a:off x="2158444" y="2044025"/>
            <a:ext cx="20477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b="1" dirty="0">
                <a:solidFill>
                  <a:schemeClr val="bg1"/>
                </a:solidFill>
                <a:latin typeface="+mj-lt"/>
              </a:rPr>
              <a:t>Partner Requirements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D7E3587-9DC5-452D-9236-B20563CD774D}"/>
              </a:ext>
            </a:extLst>
          </p:cNvPr>
          <p:cNvSpPr txBox="1"/>
          <p:nvPr/>
        </p:nvSpPr>
        <p:spPr>
          <a:xfrm>
            <a:off x="264060" y="1584305"/>
            <a:ext cx="15419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chemeClr val="bg1"/>
                </a:solidFill>
                <a:latin typeface="+mj-lt"/>
              </a:rPr>
              <a:t>Annual revenue commitment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37A8812-FA4D-495A-B6E4-96E398BB5317}"/>
              </a:ext>
            </a:extLst>
          </p:cNvPr>
          <p:cNvSpPr txBox="1"/>
          <p:nvPr/>
        </p:nvSpPr>
        <p:spPr>
          <a:xfrm>
            <a:off x="351790" y="2710190"/>
            <a:ext cx="19405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chemeClr val="bg1"/>
                </a:solidFill>
                <a:latin typeface="+mj-lt"/>
              </a:rPr>
              <a:t>Complete a 12-month business plan (ESP)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0606DF5-2E64-4EAF-B370-8279FB223275}"/>
              </a:ext>
            </a:extLst>
          </p:cNvPr>
          <p:cNvGrpSpPr/>
          <p:nvPr/>
        </p:nvGrpSpPr>
        <p:grpSpPr>
          <a:xfrm>
            <a:off x="1721628" y="3132298"/>
            <a:ext cx="1966452" cy="1416453"/>
            <a:chOff x="1428156" y="2971799"/>
            <a:chExt cx="1966452" cy="1416453"/>
          </a:xfrm>
        </p:grpSpPr>
        <p:pic>
          <p:nvPicPr>
            <p:cNvPr id="12" name="Picture 3" descr="\\Dell-xps2-pc\e\POPComms\CLIENT WORK\Mayflex\Excel\artwork\jpegs\11-11.jpg">
              <a:extLst>
                <a:ext uri="{FF2B5EF4-FFF2-40B4-BE49-F238E27FC236}">
                  <a16:creationId xmlns:a16="http://schemas.microsoft.com/office/drawing/2014/main" id="{86D7D795-EB04-4C25-B4C6-FA6FFA822CE0}"/>
                </a:ext>
              </a:extLst>
            </p:cNvPr>
            <p:cNvPicPr>
              <a:picLocks noChangeAspect="1" noChangeArrowheads="1"/>
            </p:cNvPicPr>
            <p:nvPr>
              <p:custDataLst>
                <p:tags r:id="rId4"/>
              </p:custDataLst>
            </p:nvPr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2011680" y="2971799"/>
              <a:ext cx="739140" cy="7848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EFAF21E-3336-4626-B701-719446318F69}"/>
                </a:ext>
              </a:extLst>
            </p:cNvPr>
            <p:cNvSpPr txBox="1"/>
            <p:nvPr/>
          </p:nvSpPr>
          <p:spPr>
            <a:xfrm>
              <a:off x="1428156" y="3649588"/>
              <a:ext cx="1966452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>
                  <a:solidFill>
                    <a:schemeClr val="bg1"/>
                  </a:solidFill>
                  <a:latin typeface="+mj-lt"/>
                </a:rPr>
                <a:t>Share project pipeline opportunities</a:t>
              </a:r>
            </a:p>
            <a:p>
              <a:pPr algn="ctr"/>
              <a:r>
                <a:rPr lang="en-GB" sz="1400" dirty="0">
                  <a:solidFill>
                    <a:schemeClr val="bg1"/>
                  </a:solidFill>
                  <a:latin typeface="+mj-lt"/>
                </a:rPr>
                <a:t>(ESP)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A961AFF-0FA8-4F31-82A4-84643773DE72}"/>
              </a:ext>
            </a:extLst>
          </p:cNvPr>
          <p:cNvGrpSpPr/>
          <p:nvPr/>
        </p:nvGrpSpPr>
        <p:grpSpPr>
          <a:xfrm>
            <a:off x="3666630" y="3384549"/>
            <a:ext cx="1762620" cy="1165841"/>
            <a:chOff x="2881700" y="3505199"/>
            <a:chExt cx="1762620" cy="1165841"/>
          </a:xfrm>
        </p:grpSpPr>
        <p:pic>
          <p:nvPicPr>
            <p:cNvPr id="15" name="Picture 3" descr="\\Dell-xps2-pc\e\POPComms\CLIENT WORK\Mayflex\Excel\artwork\jpegs\11-11.jpg">
              <a:extLst>
                <a:ext uri="{FF2B5EF4-FFF2-40B4-BE49-F238E27FC236}">
                  <a16:creationId xmlns:a16="http://schemas.microsoft.com/office/drawing/2014/main" id="{2B4F394C-13CA-4B5D-85AB-6CEA88531F58}"/>
                </a:ext>
              </a:extLst>
            </p:cNvPr>
            <p:cNvPicPr>
              <a:picLocks noChangeAspect="1" noChangeArrowheads="1"/>
            </p:cNvPicPr>
            <p:nvPr>
              <p:custDataLst>
                <p:tags r:id="rId3"/>
              </p:custDataLst>
            </p:nvPr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3408680" y="3505199"/>
              <a:ext cx="708660" cy="7620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08E4E58-DC5F-4186-B644-4C7195CBA103}"/>
                </a:ext>
              </a:extLst>
            </p:cNvPr>
            <p:cNvSpPr txBox="1"/>
            <p:nvPr/>
          </p:nvSpPr>
          <p:spPr>
            <a:xfrm>
              <a:off x="2881700" y="4147820"/>
              <a:ext cx="176262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>
                  <a:solidFill>
                    <a:schemeClr val="bg1"/>
                  </a:solidFill>
                  <a:latin typeface="+mj-lt"/>
                </a:rPr>
                <a:t>Attend training courses &amp; briefings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552FF9B-FD61-4074-A56D-03B0ECA81769}"/>
              </a:ext>
            </a:extLst>
          </p:cNvPr>
          <p:cNvGrpSpPr/>
          <p:nvPr/>
        </p:nvGrpSpPr>
        <p:grpSpPr>
          <a:xfrm>
            <a:off x="5382277" y="3168312"/>
            <a:ext cx="1541920" cy="1042249"/>
            <a:chOff x="4490650" y="3505199"/>
            <a:chExt cx="1541920" cy="1042249"/>
          </a:xfrm>
        </p:grpSpPr>
        <p:pic>
          <p:nvPicPr>
            <p:cNvPr id="18" name="Picture 3" descr="\\Dell-xps2-pc\e\POPComms\CLIENT WORK\Mayflex\Excel\artwork\jpegs\11-11.jpg">
              <a:extLst>
                <a:ext uri="{FF2B5EF4-FFF2-40B4-BE49-F238E27FC236}">
                  <a16:creationId xmlns:a16="http://schemas.microsoft.com/office/drawing/2014/main" id="{79BBFC1F-AD57-43A9-BCF9-67EE4CD22E10}"/>
                </a:ext>
              </a:extLst>
            </p:cNvPr>
            <p:cNvPicPr>
              <a:picLocks noChangeAspect="1" noChangeArrowheads="1"/>
            </p:cNvPicPr>
            <p:nvPr>
              <p:custDataLst>
                <p:tags r:id="rId2"/>
              </p:custDataLst>
            </p:nvPr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4953000" y="3505199"/>
              <a:ext cx="617220" cy="6172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8599891-15C0-4AEB-9D4C-0F36618BAC71}"/>
                </a:ext>
              </a:extLst>
            </p:cNvPr>
            <p:cNvSpPr txBox="1"/>
            <p:nvPr/>
          </p:nvSpPr>
          <p:spPr>
            <a:xfrm>
              <a:off x="4490650" y="4024228"/>
              <a:ext cx="154192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>
                  <a:solidFill>
                    <a:schemeClr val="bg1"/>
                  </a:solidFill>
                  <a:latin typeface="+mj-lt"/>
                </a:rPr>
                <a:t>Retain qualified Excel engineers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6C06BCE-25DD-44E2-9B7D-F174FFCEFA8D}"/>
              </a:ext>
            </a:extLst>
          </p:cNvPr>
          <p:cNvGrpSpPr/>
          <p:nvPr/>
        </p:nvGrpSpPr>
        <p:grpSpPr>
          <a:xfrm>
            <a:off x="6690780" y="2112247"/>
            <a:ext cx="1856320" cy="1567940"/>
            <a:chOff x="6491634" y="2245869"/>
            <a:chExt cx="1856320" cy="1567940"/>
          </a:xfrm>
        </p:grpSpPr>
        <p:pic>
          <p:nvPicPr>
            <p:cNvPr id="21" name="Picture 3" descr="\\Dell-xps2-pc\e\POPComms\CLIENT WORK\Mayflex\Excel\artwork\jpegs\11-11.jpg">
              <a:extLst>
                <a:ext uri="{FF2B5EF4-FFF2-40B4-BE49-F238E27FC236}">
                  <a16:creationId xmlns:a16="http://schemas.microsoft.com/office/drawing/2014/main" id="{1353FDD3-5950-4F31-9F63-46092073E538}"/>
                </a:ext>
              </a:extLst>
            </p:cNvPr>
            <p:cNvPicPr>
              <a:picLocks noChangeAspect="1" noChangeArrowheads="1"/>
            </p:cNvPicPr>
            <p:nvPr>
              <p:custDataLst>
                <p:tags r:id="rId1"/>
              </p:custDataLst>
            </p:nvPr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7107374" y="2245869"/>
              <a:ext cx="624840" cy="6705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09A85CD-FBF1-453E-A2B6-2F39B6972D08}"/>
                </a:ext>
              </a:extLst>
            </p:cNvPr>
            <p:cNvSpPr txBox="1"/>
            <p:nvPr/>
          </p:nvSpPr>
          <p:spPr>
            <a:xfrm>
              <a:off x="6491634" y="2859702"/>
              <a:ext cx="185632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>
                  <a:solidFill>
                    <a:schemeClr val="bg1"/>
                  </a:solidFill>
                  <a:latin typeface="+mj-lt"/>
                </a:rPr>
                <a:t>Offer complementary IP Converged solutions</a:t>
              </a:r>
            </a:p>
            <a:p>
              <a:pPr algn="ctr"/>
              <a:r>
                <a:rPr lang="en-GB" sz="1400" dirty="0">
                  <a:solidFill>
                    <a:schemeClr val="bg1"/>
                  </a:solidFill>
                  <a:latin typeface="+mj-lt"/>
                </a:rPr>
                <a:t>(ESP)</a:t>
              </a: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91FEAF11-780C-48F0-893B-60A0F1A7D8FA}"/>
              </a:ext>
            </a:extLst>
          </p:cNvPr>
          <p:cNvSpPr txBox="1"/>
          <p:nvPr/>
        </p:nvSpPr>
        <p:spPr>
          <a:xfrm>
            <a:off x="7434912" y="1589027"/>
            <a:ext cx="15419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chemeClr val="bg1"/>
                </a:solidFill>
                <a:latin typeface="+mj-lt"/>
              </a:rPr>
              <a:t>Promote the Excel brand</a:t>
            </a:r>
          </a:p>
        </p:txBody>
      </p:sp>
    </p:spTree>
    <p:extLst>
      <p:ext uri="{BB962C8B-B14F-4D97-AF65-F5344CB8AC3E}">
        <p14:creationId xmlns:p14="http://schemas.microsoft.com/office/powerpoint/2010/main" val="11270424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C53B6B5-4857-4145-94A5-C2850FCAA8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Partner Programme: Training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303358B-E19F-49BA-8A8C-D8F49C4C99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GB" sz="2000" dirty="0">
                <a:latin typeface="Trebuchet MS" panose="020B0603020202020204" pitchFamily="34" charset="0"/>
              </a:rPr>
              <a:t>Dedicated e-Learning platform to support your training requirements</a:t>
            </a:r>
          </a:p>
          <a:p>
            <a:pPr lvl="1">
              <a:spcAft>
                <a:spcPts val="600"/>
              </a:spcAft>
            </a:pPr>
            <a:r>
              <a:rPr lang="en-GB" sz="1800" dirty="0">
                <a:latin typeface="Trebuchet MS" panose="020B0603020202020204" pitchFamily="34" charset="0"/>
              </a:rPr>
              <a:t>Updates and reminders via email</a:t>
            </a:r>
          </a:p>
          <a:p>
            <a:pPr lvl="1">
              <a:spcAft>
                <a:spcPts val="600"/>
              </a:spcAft>
            </a:pPr>
            <a:r>
              <a:rPr lang="en-GB" sz="1800" dirty="0">
                <a:latin typeface="Trebuchet MS" panose="020B0603020202020204" pitchFamily="34" charset="0"/>
              </a:rPr>
              <a:t>Personal learning dashboard</a:t>
            </a:r>
          </a:p>
          <a:p>
            <a:pPr lvl="1">
              <a:spcAft>
                <a:spcPts val="600"/>
              </a:spcAft>
            </a:pPr>
            <a:r>
              <a:rPr lang="en-GB" sz="1800" dirty="0">
                <a:latin typeface="Trebuchet MS" panose="020B0603020202020204" pitchFamily="34" charset="0"/>
              </a:rPr>
              <a:t>Modular courses</a:t>
            </a:r>
          </a:p>
          <a:p>
            <a:pPr lvl="1">
              <a:spcAft>
                <a:spcPts val="600"/>
              </a:spcAft>
            </a:pPr>
            <a:r>
              <a:rPr lang="en-GB" sz="1800" dirty="0">
                <a:latin typeface="Trebuchet MS" panose="020B0603020202020204" pitchFamily="34" charset="0"/>
              </a:rPr>
              <a:t>Easy access to your certificates</a:t>
            </a:r>
          </a:p>
          <a:p>
            <a:pPr lvl="1">
              <a:spcAft>
                <a:spcPts val="600"/>
              </a:spcAft>
            </a:pPr>
            <a:r>
              <a:rPr lang="en-GB" sz="1800" dirty="0">
                <a:latin typeface="Trebuchet MS" panose="020B0603020202020204" pitchFamily="34" charset="0"/>
              </a:rPr>
              <a:t>Automatic reminders to renew your Partner status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FA28871A-013E-42F4-B99B-C3CA9F90BACC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51BBD918-DA43-4AA4-B27E-AAC40A2F768C}"/>
              </a:ext>
            </a:extLst>
          </p:cNvPr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301F24DA-D806-4E13-AFC0-131BE3E8B6DC}"/>
              </a:ext>
            </a:extLst>
          </p:cNvPr>
          <p:cNvSpPr>
            <a:spLocks noGrp="1"/>
          </p:cNvSpPr>
          <p:nvPr>
            <p:ph idx="16"/>
          </p:nvPr>
        </p:nvSpPr>
        <p:spPr/>
        <p:txBody>
          <a:bodyPr/>
          <a:lstStyle/>
          <a:p>
            <a:endParaRPr lang="en-GB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6646B85-7DDA-4223-959D-1F65028456F2}"/>
              </a:ext>
            </a:extLst>
          </p:cNvPr>
          <p:cNvGrpSpPr/>
          <p:nvPr/>
        </p:nvGrpSpPr>
        <p:grpSpPr>
          <a:xfrm>
            <a:off x="5580112" y="1325406"/>
            <a:ext cx="3382986" cy="3064188"/>
            <a:chOff x="4283968" y="913284"/>
            <a:chExt cx="4610872" cy="4176362"/>
          </a:xfrm>
        </p:grpSpPr>
        <p:pic>
          <p:nvPicPr>
            <p:cNvPr id="6" name="Picture 5" descr="Graphical user interface, website&#10;&#10;Description automatically generated">
              <a:extLst>
                <a:ext uri="{FF2B5EF4-FFF2-40B4-BE49-F238E27FC236}">
                  <a16:creationId xmlns:a16="http://schemas.microsoft.com/office/drawing/2014/main" id="{4ADD4514-CD55-4A47-8256-A303FF70095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283968" y="913284"/>
              <a:ext cx="4610872" cy="4176362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EAFF5EAA-1710-478C-81A8-B9527B9CE5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862245" y="3505572"/>
              <a:ext cx="2000353" cy="1368152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E1E7D49-DB09-41EF-997A-3DB6978BF27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Marke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 r="18100"/>
            <a:stretch/>
          </p:blipFill>
          <p:spPr>
            <a:xfrm>
              <a:off x="4420727" y="3160046"/>
              <a:ext cx="1224136" cy="50899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468742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A computer with a website on it&#10;&#10;Description automatically generated">
            <a:extLst>
              <a:ext uri="{FF2B5EF4-FFF2-40B4-BE49-F238E27FC236}">
                <a16:creationId xmlns:a16="http://schemas.microsoft.com/office/drawing/2014/main" id="{C857469D-5BA0-E5CC-98CF-527DE1295DD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018" b="3018"/>
          <a:stretch>
            <a:fillRect/>
          </a:stretch>
        </p:blipFill>
        <p:spPr>
          <a:solidFill>
            <a:srgbClr val="99CC33"/>
          </a:solidFill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AC53B6B5-4857-4145-94A5-C2850FCAA8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Excel Partner Area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F232E6E9-3F16-A0F9-EFD8-373676B8B49D}"/>
              </a:ext>
            </a:extLst>
          </p:cNvPr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r>
              <a:rPr lang="en-GB" dirty="0"/>
              <a:t>New and improved Warranty Portal</a:t>
            </a:r>
          </a:p>
          <a:p>
            <a:r>
              <a:rPr lang="en-GB" dirty="0"/>
              <a:t>Warranty application history</a:t>
            </a:r>
          </a:p>
          <a:p>
            <a:r>
              <a:rPr lang="en-GB" dirty="0"/>
              <a:t>Comprehensive selection of marketing campaign materials</a:t>
            </a:r>
          </a:p>
          <a:p>
            <a:r>
              <a:rPr lang="en-GB" dirty="0"/>
              <a:t>Access to Excel's Tender Response Generator</a:t>
            </a:r>
          </a:p>
          <a:p>
            <a:r>
              <a:rPr lang="en-GB" dirty="0"/>
              <a:t>Access to Excel's Plastic Free Calculator</a:t>
            </a:r>
          </a:p>
          <a:p>
            <a:r>
              <a:rPr lang="en-GB" dirty="0"/>
              <a:t>Your Excel Partner certificate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996929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562CF654-76D1-442B-A4FB-A6001469185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649" r="16649"/>
          <a:stretch>
            <a:fillRect/>
          </a:stretch>
        </p:blipFill>
        <p:spPr/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BA111A90-397B-484C-9EF6-0D7141AF22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2120" y="2537450"/>
            <a:ext cx="3057530" cy="840230"/>
          </a:xfrm>
        </p:spPr>
        <p:txBody>
          <a:bodyPr/>
          <a:lstStyle/>
          <a:p>
            <a:r>
              <a:rPr lang="en-GB" dirty="0"/>
              <a:t>Support and Resources</a:t>
            </a:r>
          </a:p>
        </p:txBody>
      </p:sp>
    </p:spTree>
    <p:extLst>
      <p:ext uri="{BB962C8B-B14F-4D97-AF65-F5344CB8AC3E}">
        <p14:creationId xmlns:p14="http://schemas.microsoft.com/office/powerpoint/2010/main" val="7307075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74B096-1D7D-4A00-86C3-1BCA8416B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How We Support You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A38B160-A933-483B-B47B-A608B58CD93D}"/>
              </a:ext>
            </a:extLst>
          </p:cNvPr>
          <p:cNvGrpSpPr/>
          <p:nvPr/>
        </p:nvGrpSpPr>
        <p:grpSpPr>
          <a:xfrm>
            <a:off x="2699792" y="769268"/>
            <a:ext cx="3744416" cy="3778150"/>
            <a:chOff x="3223260" y="948585"/>
            <a:chExt cx="2537460" cy="2560320"/>
          </a:xfrm>
        </p:grpSpPr>
        <p:pic>
          <p:nvPicPr>
            <p:cNvPr id="3" name="Picture 3" descr="E:\POPComms\CLIENT WORK\Mayflex\Excel\artwork\jpegs\41-a-41.png">
              <a:extLst>
                <a:ext uri="{FF2B5EF4-FFF2-40B4-BE49-F238E27FC236}">
                  <a16:creationId xmlns:a16="http://schemas.microsoft.com/office/drawing/2014/main" id="{FBAC9BAF-40A9-4DA7-9759-2001CDF9005F}"/>
                </a:ext>
              </a:extLst>
            </p:cNvPr>
            <p:cNvPicPr>
              <a:picLocks noChangeAspect="1" noChangeArrowheads="1"/>
            </p:cNvPicPr>
            <p:nvPr>
              <p:custDataLst>
                <p:tags r:id="rId1"/>
              </p:custDataLst>
            </p:nvPr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3429000" y="2137305"/>
              <a:ext cx="2194560" cy="13716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Picture 4" descr="E:\POPComms\CLIENT WORK\Mayflex\Excel\artwork\jpegs\41-b-41.png">
              <a:extLst>
                <a:ext uri="{FF2B5EF4-FFF2-40B4-BE49-F238E27FC236}">
                  <a16:creationId xmlns:a16="http://schemas.microsoft.com/office/drawing/2014/main" id="{D583F2A0-FD7D-42F6-A61D-EBA25A83A22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4419600" y="963825"/>
              <a:ext cx="1341120" cy="1905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2" descr="E:\POPComms\CLIENT WORK\Mayflex\Excel\artwork\jpegs\41-41.png">
              <a:extLst>
                <a:ext uri="{FF2B5EF4-FFF2-40B4-BE49-F238E27FC236}">
                  <a16:creationId xmlns:a16="http://schemas.microsoft.com/office/drawing/2014/main" id="{7B502C51-359A-4A15-9B76-AE342431F356}"/>
                </a:ext>
              </a:extLst>
            </p:cNvPr>
            <p:cNvPicPr>
              <a:picLocks noChangeAspect="1" noChangeArrowheads="1"/>
            </p:cNvPicPr>
            <p:nvPr>
              <p:custDataLst>
                <p:tags r:id="rId2"/>
              </p:custDataLst>
            </p:nvPr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3223260" y="948585"/>
              <a:ext cx="1767840" cy="19583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EC0E7A07-7DC1-4A4A-9756-62D9C8F7F57C}"/>
              </a:ext>
            </a:extLst>
          </p:cNvPr>
          <p:cNvSpPr txBox="1"/>
          <p:nvPr/>
        </p:nvSpPr>
        <p:spPr>
          <a:xfrm>
            <a:off x="467544" y="1129308"/>
            <a:ext cx="2448272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050" dirty="0">
                <a:latin typeface="Trebuchet MS" panose="020B0603020202020204" pitchFamily="34" charset="0"/>
              </a:rPr>
              <a:t>Experts with RCDD qualifications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050" dirty="0">
                <a:latin typeface="Trebuchet MS" panose="020B0603020202020204" pitchFamily="34" charset="0"/>
              </a:rPr>
              <a:t>Product demonstrations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050" dirty="0">
                <a:latin typeface="Trebuchet MS" panose="020B0603020202020204" pitchFamily="34" charset="0"/>
              </a:rPr>
              <a:t>Client facing presentations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050" dirty="0">
                <a:latin typeface="Trebuchet MS" panose="020B0603020202020204" pitchFamily="34" charset="0"/>
              </a:rPr>
              <a:t>Tender response support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050" dirty="0">
                <a:latin typeface="Trebuchet MS" panose="020B0603020202020204" pitchFamily="34" charset="0"/>
              </a:rPr>
              <a:t>Commercial support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82DFF1E-5775-45FE-88F3-0517D39DF509}"/>
              </a:ext>
            </a:extLst>
          </p:cNvPr>
          <p:cNvSpPr txBox="1"/>
          <p:nvPr/>
        </p:nvSpPr>
        <p:spPr>
          <a:xfrm>
            <a:off x="6444208" y="1129308"/>
            <a:ext cx="244827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050" dirty="0">
                <a:latin typeface="Trebuchet MS" panose="020B0603020202020204" pitchFamily="34" charset="0"/>
              </a:rPr>
              <a:t>Online accreditation training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050" dirty="0">
                <a:latin typeface="Trebuchet MS" panose="020B0603020202020204" pitchFamily="34" charset="0"/>
              </a:rPr>
              <a:t>2-Day accreditation course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050" dirty="0">
                <a:latin typeface="Trebuchet MS" panose="020B0603020202020204" pitchFamily="34" charset="0"/>
              </a:rPr>
              <a:t>Sales and positioning briefings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050" dirty="0">
                <a:latin typeface="Trebuchet MS" panose="020B0603020202020204" pitchFamily="34" charset="0"/>
              </a:rPr>
              <a:t>On-site Toolbox Training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19DB353-D68C-4E33-B4FC-6AD2A787E176}"/>
              </a:ext>
            </a:extLst>
          </p:cNvPr>
          <p:cNvSpPr txBox="1"/>
          <p:nvPr/>
        </p:nvSpPr>
        <p:spPr>
          <a:xfrm>
            <a:off x="3398464" y="4547418"/>
            <a:ext cx="244827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050" dirty="0">
                <a:latin typeface="Trebuchet MS" panose="020B0603020202020204" pitchFamily="34" charset="0"/>
              </a:rPr>
              <a:t>Experts with RCDD qualifications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050" dirty="0">
                <a:latin typeface="Trebuchet MS" panose="020B0603020202020204" pitchFamily="34" charset="0"/>
              </a:rPr>
              <a:t>Installation testing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050" dirty="0">
                <a:latin typeface="Trebuchet MS" panose="020B0603020202020204" pitchFamily="34" charset="0"/>
              </a:rPr>
              <a:t>Site audits</a:t>
            </a:r>
          </a:p>
        </p:txBody>
      </p:sp>
    </p:spTree>
    <p:extLst>
      <p:ext uri="{BB962C8B-B14F-4D97-AF65-F5344CB8AC3E}">
        <p14:creationId xmlns:p14="http://schemas.microsoft.com/office/powerpoint/2010/main" val="41699495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AADEC59-D0B6-17B6-DD87-804A62FEE9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Technical Support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76C472F-1963-B125-0126-A0CE55C41F1E}"/>
              </a:ext>
            </a:extLst>
          </p:cNvPr>
          <p:cNvGrpSpPr/>
          <p:nvPr/>
        </p:nvGrpSpPr>
        <p:grpSpPr>
          <a:xfrm>
            <a:off x="620363" y="769268"/>
            <a:ext cx="2335127" cy="4620295"/>
            <a:chOff x="596043" y="841276"/>
            <a:chExt cx="2335127" cy="4620295"/>
          </a:xfrm>
        </p:grpSpPr>
        <p:pic>
          <p:nvPicPr>
            <p:cNvPr id="8" name="Picture 7" descr="A picture containing person, person, indoor, window&#10;&#10;Description automatically generated">
              <a:extLst>
                <a:ext uri="{FF2B5EF4-FFF2-40B4-BE49-F238E27FC236}">
                  <a16:creationId xmlns:a16="http://schemas.microsoft.com/office/drawing/2014/main" id="{CA2E72F2-1FC7-7F6D-F288-DA5C043EB34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1055498" y="829386"/>
              <a:ext cx="1416219" cy="1440000"/>
            </a:xfrm>
            <a:prstGeom prst="ellipse">
              <a:avLst/>
            </a:prstGeom>
            <a:ln w="63500" cap="rnd">
              <a:noFill/>
            </a:ln>
            <a:effectLst/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contourClr>
                <a:srgbClr val="333333"/>
              </a:contourClr>
            </a:sp3d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0A613C5-40DB-DB09-86C0-DE92475F035D}"/>
                </a:ext>
              </a:extLst>
            </p:cNvPr>
            <p:cNvSpPr txBox="1"/>
            <p:nvPr/>
          </p:nvSpPr>
          <p:spPr>
            <a:xfrm>
              <a:off x="596043" y="2291472"/>
              <a:ext cx="2335127" cy="31700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 b="1" dirty="0">
                  <a:solidFill>
                    <a:srgbClr val="99CC33"/>
                  </a:solidFill>
                  <a:latin typeface="+mj-lt"/>
                </a:rPr>
                <a:t>Ian McKiernan</a:t>
              </a:r>
            </a:p>
            <a:p>
              <a:pPr algn="ctr"/>
              <a:r>
                <a:rPr lang="en-GB" sz="1200" dirty="0">
                  <a:latin typeface="+mj-lt"/>
                </a:rPr>
                <a:t>Technical Pre-Sales Manager</a:t>
              </a:r>
            </a:p>
            <a:p>
              <a:pPr algn="ctr"/>
              <a:endParaRPr lang="en-GB" sz="1200" dirty="0">
                <a:latin typeface="+mj-lt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800" dirty="0"/>
                <a:t>+35 years’ industry experience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800" dirty="0"/>
                <a:t>Member of BSI TCT/007/01 Telecommunications - Installation requirements - Cabling infrastructure, design, planning and commissioning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en-US" sz="800" dirty="0"/>
            </a:p>
            <a:p>
              <a:r>
                <a:rPr lang="en-US" sz="800" b="1" u="sng" dirty="0"/>
                <a:t>Accreditations:</a:t>
              </a:r>
            </a:p>
            <a:p>
              <a:pPr marL="357188" lvl="1" indent="-171450">
                <a:buFont typeface="Arial" panose="020B0604020202020204" pitchFamily="34" charset="0"/>
                <a:buChar char="•"/>
              </a:pPr>
              <a:r>
                <a:rPr lang="en-US" sz="800" dirty="0"/>
                <a:t>Fluke </a:t>
              </a:r>
              <a:r>
                <a:rPr lang="en-US" sz="800" dirty="0" err="1"/>
                <a:t>Versiv</a:t>
              </a:r>
              <a:r>
                <a:rPr lang="en-US" sz="800" dirty="0"/>
                <a:t> CCTT</a:t>
              </a:r>
            </a:p>
            <a:p>
              <a:pPr marL="357188" lvl="1" indent="-171450">
                <a:buFont typeface="Arial" panose="020B0604020202020204" pitchFamily="34" charset="0"/>
                <a:buChar char="•"/>
              </a:pPr>
              <a:r>
                <a:rPr lang="en-US" sz="800" dirty="0"/>
                <a:t>CNCI</a:t>
              </a:r>
            </a:p>
            <a:p>
              <a:pPr marL="357188" lvl="1" indent="-171450">
                <a:buFont typeface="Arial" panose="020B0604020202020204" pitchFamily="34" charset="0"/>
                <a:buChar char="•"/>
              </a:pPr>
              <a:r>
                <a:rPr lang="en-US" sz="800" dirty="0"/>
                <a:t>CDCTP</a:t>
              </a:r>
            </a:p>
            <a:p>
              <a:pPr marL="357188" lvl="1" indent="-171450">
                <a:buFont typeface="Arial" panose="020B0604020202020204" pitchFamily="34" charset="0"/>
                <a:buChar char="•"/>
              </a:pPr>
              <a:r>
                <a:rPr lang="en-US" sz="800" dirty="0"/>
                <a:t>CDCDP</a:t>
              </a:r>
            </a:p>
            <a:p>
              <a:pPr marL="357188" lvl="1" indent="-171450">
                <a:buFont typeface="Arial" panose="020B0604020202020204" pitchFamily="34" charset="0"/>
                <a:buChar char="•"/>
              </a:pPr>
              <a:r>
                <a:rPr lang="en-US" sz="800" dirty="0"/>
                <a:t>DCF</a:t>
              </a:r>
            </a:p>
            <a:p>
              <a:pPr marL="357188" lvl="1" indent="-171450">
                <a:buFont typeface="Arial" panose="020B0604020202020204" pitchFamily="34" charset="0"/>
                <a:buChar char="•"/>
              </a:pPr>
              <a:r>
                <a:rPr lang="en-US" sz="800" dirty="0"/>
                <a:t>COPT</a:t>
              </a:r>
            </a:p>
            <a:p>
              <a:endParaRPr lang="en-US" sz="800" b="1" u="sng" dirty="0"/>
            </a:p>
            <a:p>
              <a:r>
                <a:rPr lang="en-US" sz="800" b="1" u="sng" dirty="0"/>
                <a:t>Responsibilities:</a:t>
              </a:r>
            </a:p>
            <a:p>
              <a:pPr marL="357188" lvl="1" indent="-171450">
                <a:buFont typeface="Arial" panose="020B0604020202020204" pitchFamily="34" charset="0"/>
                <a:buChar char="•"/>
              </a:pPr>
              <a:r>
                <a:rPr lang="en-US" sz="800" dirty="0"/>
                <a:t>Supporting customers with pre- and post sales enquiries</a:t>
              </a:r>
            </a:p>
            <a:p>
              <a:pPr marL="357188" lvl="1" indent="-171450">
                <a:buFont typeface="Arial" panose="020B0604020202020204" pitchFamily="34" charset="0"/>
                <a:buChar char="•"/>
              </a:pPr>
              <a:r>
                <a:rPr lang="en-US" sz="800" dirty="0"/>
                <a:t>Creating Technical Notes</a:t>
              </a:r>
            </a:p>
            <a:p>
              <a:pPr marL="357188" lvl="1" indent="-171450">
                <a:buFont typeface="Arial" panose="020B0604020202020204" pitchFamily="34" charset="0"/>
                <a:buChar char="•"/>
              </a:pPr>
              <a:r>
                <a:rPr lang="en-US" sz="800" dirty="0"/>
                <a:t>Managing warranty applications</a:t>
              </a:r>
              <a:endParaRPr lang="en-GB" sz="800" dirty="0"/>
            </a:p>
            <a:p>
              <a:pPr algn="ctr"/>
              <a:endParaRPr lang="en-GB" sz="1200" dirty="0">
                <a:latin typeface="+mj-lt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1DA54AC-FB00-4D22-A1A1-2688F9808EEC}"/>
              </a:ext>
            </a:extLst>
          </p:cNvPr>
          <p:cNvGrpSpPr/>
          <p:nvPr/>
        </p:nvGrpSpPr>
        <p:grpSpPr>
          <a:xfrm>
            <a:off x="6315220" y="771470"/>
            <a:ext cx="2335127" cy="3502103"/>
            <a:chOff x="6427309" y="851472"/>
            <a:chExt cx="2335127" cy="3502103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0BE7C28-7288-0D1B-4A9D-6AB687293D0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316"/>
            <a:stretch/>
          </p:blipFill>
          <p:spPr>
            <a:xfrm>
              <a:off x="6876256" y="851472"/>
              <a:ext cx="1437234" cy="1440000"/>
            </a:xfrm>
            <a:prstGeom prst="ellipse">
              <a:avLst/>
            </a:prstGeom>
            <a:ln w="63500" cap="rnd">
              <a:noFill/>
            </a:ln>
            <a:effectLst/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contourClr>
                <a:srgbClr val="333333"/>
              </a:contourClr>
            </a:sp3d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818DBC5-B1CC-1928-BEBF-B2E66F02CA99}"/>
                </a:ext>
              </a:extLst>
            </p:cNvPr>
            <p:cNvSpPr txBox="1"/>
            <p:nvPr/>
          </p:nvSpPr>
          <p:spPr>
            <a:xfrm>
              <a:off x="6427309" y="2291472"/>
              <a:ext cx="2335127" cy="2062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 b="1" dirty="0">
                  <a:solidFill>
                    <a:srgbClr val="99CC33"/>
                  </a:solidFill>
                  <a:latin typeface="+mj-lt"/>
                </a:rPr>
                <a:t>Neil Payne</a:t>
              </a:r>
            </a:p>
            <a:p>
              <a:pPr algn="ctr"/>
              <a:r>
                <a:rPr lang="en-GB" sz="1200" dirty="0">
                  <a:latin typeface="+mj-lt"/>
                </a:rPr>
                <a:t>Excel Product Manager – Fibre</a:t>
              </a:r>
            </a:p>
            <a:p>
              <a:pPr algn="ctr"/>
              <a:endParaRPr lang="en-GB" sz="1200" dirty="0">
                <a:latin typeface="+mj-lt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GB" sz="800" dirty="0"/>
                <a:t>+32 years’ industry experience, covering installation of copper, project management, purchasing, sourcing and fibre optic product management</a:t>
              </a:r>
            </a:p>
            <a:p>
              <a:endParaRPr lang="en-GB" sz="800" b="1" u="sng" dirty="0"/>
            </a:p>
            <a:p>
              <a:r>
                <a:rPr lang="en-GB" sz="800" b="1" u="sng" dirty="0"/>
                <a:t>Responsibilities: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GB" sz="800" dirty="0"/>
                <a:t>Product overviews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GB" sz="800" dirty="0"/>
                <a:t>Product training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GB" sz="800" dirty="0"/>
                <a:t>Product development through design or modification</a:t>
              </a:r>
            </a:p>
            <a:p>
              <a:pPr algn="ctr"/>
              <a:endParaRPr lang="en-GB" sz="1200" dirty="0">
                <a:latin typeface="+mj-lt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41D97CB-CBD8-7270-9B4E-7BD607DA08AD}"/>
              </a:ext>
            </a:extLst>
          </p:cNvPr>
          <p:cNvGrpSpPr/>
          <p:nvPr/>
        </p:nvGrpSpPr>
        <p:grpSpPr>
          <a:xfrm>
            <a:off x="3404436" y="769268"/>
            <a:ext cx="2335127" cy="4546818"/>
            <a:chOff x="3404436" y="985292"/>
            <a:chExt cx="2335127" cy="4546818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E59B38AE-2A0D-FB1E-7C62-49B5D146C86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96" r="96"/>
            <a:stretch/>
          </p:blipFill>
          <p:spPr>
            <a:xfrm>
              <a:off x="3853383" y="985292"/>
              <a:ext cx="1437234" cy="1440000"/>
            </a:xfrm>
            <a:prstGeom prst="ellipse">
              <a:avLst/>
            </a:prstGeom>
            <a:ln w="63500" cap="rnd">
              <a:noFill/>
            </a:ln>
            <a:effectLst/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contourClr>
                <a:srgbClr val="333333"/>
              </a:contourClr>
            </a:sp3d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497E9BD-10AF-5C8D-59A2-255CB7EA9278}"/>
                </a:ext>
              </a:extLst>
            </p:cNvPr>
            <p:cNvSpPr txBox="1"/>
            <p:nvPr/>
          </p:nvSpPr>
          <p:spPr>
            <a:xfrm>
              <a:off x="3404436" y="2423567"/>
              <a:ext cx="2335127" cy="31085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 b="1" dirty="0">
                  <a:solidFill>
                    <a:srgbClr val="99CC33"/>
                  </a:solidFill>
                  <a:latin typeface="+mj-lt"/>
                </a:rPr>
                <a:t>Simon Jacobs</a:t>
              </a:r>
            </a:p>
            <a:p>
              <a:pPr algn="ctr"/>
              <a:r>
                <a:rPr lang="en-GB" sz="1200" dirty="0">
                  <a:latin typeface="+mj-lt"/>
                </a:rPr>
                <a:t>Excel Product Manager – Copper &amp; Racks</a:t>
              </a:r>
            </a:p>
            <a:p>
              <a:pPr algn="ctr"/>
              <a:endParaRPr lang="en-GB" sz="1200" dirty="0">
                <a:latin typeface="+mj-lt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GB" sz="800" dirty="0"/>
                <a:t>+20 years industry experience including Audio Video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GB" sz="800" dirty="0"/>
                <a:t>Career began in aerospace design at Airbus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en-GB" sz="800" dirty="0"/>
            </a:p>
            <a:p>
              <a:r>
                <a:rPr lang="en-GB" sz="800" b="1" u="sng" dirty="0"/>
                <a:t>Responsibilities:</a:t>
              </a:r>
            </a:p>
            <a:p>
              <a:pPr marL="628650" lvl="1" indent="-171450">
                <a:buFont typeface="Arial" panose="020B0604020202020204" pitchFamily="34" charset="0"/>
                <a:buChar char="•"/>
              </a:pPr>
              <a:r>
                <a:rPr lang="en-GB" sz="800" dirty="0"/>
                <a:t>Product Management for Copper, Cabinets and Power</a:t>
              </a:r>
            </a:p>
            <a:p>
              <a:pPr marL="628650" lvl="1" indent="-171450">
                <a:buFont typeface="Arial" panose="020B0604020202020204" pitchFamily="34" charset="0"/>
                <a:buChar char="•"/>
              </a:pPr>
              <a:r>
                <a:rPr lang="en-GB" sz="800" dirty="0"/>
                <a:t>Supporting UK, International and Middles East sales teams on projects</a:t>
              </a:r>
            </a:p>
            <a:p>
              <a:pPr marL="628650" lvl="1" indent="-171450">
                <a:buFont typeface="Arial" panose="020B0604020202020204" pitchFamily="34" charset="0"/>
                <a:buChar char="•"/>
              </a:pPr>
              <a:r>
                <a:rPr lang="en-GB" sz="800" dirty="0"/>
                <a:t>Product Development for Copper, Cabinets and Power</a:t>
              </a:r>
            </a:p>
            <a:p>
              <a:pPr marL="628650" lvl="1" indent="-171450">
                <a:buFont typeface="Arial" panose="020B0604020202020204" pitchFamily="34" charset="0"/>
                <a:buChar char="•"/>
              </a:pPr>
              <a:r>
                <a:rPr lang="en-GB" sz="800" dirty="0"/>
                <a:t>Writing and maintaining staff product training</a:t>
              </a:r>
            </a:p>
            <a:p>
              <a:pPr marL="628650" lvl="1" indent="-171450">
                <a:buFont typeface="Arial" panose="020B0604020202020204" pitchFamily="34" charset="0"/>
                <a:buChar char="•"/>
              </a:pPr>
              <a:r>
                <a:rPr lang="en-GB" sz="800" dirty="0"/>
                <a:t>Supporting development of sustainability solutions</a:t>
              </a:r>
            </a:p>
            <a:p>
              <a:pPr algn="ctr"/>
              <a:endParaRPr lang="en-GB" sz="1200" dirty="0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157466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140745C-1F51-48B2-B9A7-91EB058F4A99}"/>
              </a:ext>
            </a:extLst>
          </p:cNvPr>
          <p:cNvSpPr>
            <a:spLocks noGrp="1"/>
          </p:cNvSpPr>
          <p:nvPr>
            <p:ph idx="15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sz="1800" dirty="0">
                <a:solidFill>
                  <a:schemeClr val="tx1"/>
                </a:solidFill>
              </a:rPr>
              <a:t>In depth information about core product categories</a:t>
            </a:r>
          </a:p>
          <a:p>
            <a:pPr lvl="1"/>
            <a:r>
              <a:rPr lang="en-GB" sz="1400" dirty="0">
                <a:solidFill>
                  <a:schemeClr val="tx1"/>
                </a:solidFill>
              </a:rPr>
              <a:t>Copper</a:t>
            </a:r>
          </a:p>
          <a:p>
            <a:pPr lvl="1"/>
            <a:r>
              <a:rPr lang="en-GB" sz="1400" dirty="0">
                <a:solidFill>
                  <a:schemeClr val="tx1"/>
                </a:solidFill>
              </a:rPr>
              <a:t>Enbeam Fibre</a:t>
            </a:r>
          </a:p>
          <a:p>
            <a:pPr lvl="1"/>
            <a:r>
              <a:rPr lang="en-GB" sz="1400" dirty="0">
                <a:solidFill>
                  <a:schemeClr val="tx1"/>
                </a:solidFill>
              </a:rPr>
              <a:t>Environ Racks</a:t>
            </a:r>
          </a:p>
          <a:p>
            <a:pPr lvl="1"/>
            <a:r>
              <a:rPr lang="en-GB" sz="1400" dirty="0">
                <a:solidFill>
                  <a:schemeClr val="tx1"/>
                </a:solidFill>
              </a:rPr>
              <a:t>Power</a:t>
            </a:r>
          </a:p>
          <a:p>
            <a:endParaRPr lang="en-GB" sz="1800" dirty="0">
              <a:solidFill>
                <a:schemeClr val="tx1"/>
              </a:solidFill>
            </a:endParaRPr>
          </a:p>
          <a:p>
            <a:r>
              <a:rPr lang="en-GB" sz="1800" dirty="0">
                <a:solidFill>
                  <a:schemeClr val="tx1"/>
                </a:solidFill>
              </a:rPr>
              <a:t>Access to all downloads and resources</a:t>
            </a:r>
          </a:p>
          <a:p>
            <a:pPr lvl="1"/>
            <a:r>
              <a:rPr lang="en-GB" sz="1400" dirty="0">
                <a:solidFill>
                  <a:schemeClr val="tx1"/>
                </a:solidFill>
              </a:rPr>
              <a:t>Specification sheets</a:t>
            </a:r>
          </a:p>
          <a:p>
            <a:pPr lvl="1"/>
            <a:r>
              <a:rPr lang="en-GB" sz="1400" dirty="0">
                <a:solidFill>
                  <a:schemeClr val="tx1"/>
                </a:solidFill>
              </a:rPr>
              <a:t>Third Party Verification Certificates</a:t>
            </a:r>
          </a:p>
          <a:p>
            <a:pPr lvl="1"/>
            <a:r>
              <a:rPr lang="en-GB" sz="1400" dirty="0">
                <a:solidFill>
                  <a:schemeClr val="tx1"/>
                </a:solidFill>
              </a:rPr>
              <a:t>DOP Certificates</a:t>
            </a:r>
          </a:p>
          <a:p>
            <a:pPr lvl="1"/>
            <a:r>
              <a:rPr lang="en-GB" sz="1400" dirty="0">
                <a:solidFill>
                  <a:schemeClr val="tx1"/>
                </a:solidFill>
              </a:rPr>
              <a:t>Certificates of Conformity</a:t>
            </a:r>
          </a:p>
          <a:p>
            <a:pPr lvl="1"/>
            <a:r>
              <a:rPr lang="en-GB" sz="1400" dirty="0">
                <a:solidFill>
                  <a:schemeClr val="tx1"/>
                </a:solidFill>
              </a:rPr>
              <a:t>Excel Encyclopaedia</a:t>
            </a:r>
          </a:p>
          <a:p>
            <a:pPr lvl="1"/>
            <a:r>
              <a:rPr lang="en-GB" sz="1400" dirty="0">
                <a:solidFill>
                  <a:schemeClr val="tx1"/>
                </a:solidFill>
              </a:rPr>
              <a:t>Catalogues and Brochures</a:t>
            </a:r>
          </a:p>
          <a:p>
            <a:pPr lvl="1"/>
            <a:r>
              <a:rPr lang="en-GB" sz="1400" dirty="0">
                <a:solidFill>
                  <a:schemeClr val="tx1"/>
                </a:solidFill>
              </a:rPr>
              <a:t>Infographics</a:t>
            </a:r>
          </a:p>
          <a:p>
            <a:pPr lvl="1"/>
            <a:r>
              <a:rPr lang="en-GB" sz="1400" dirty="0">
                <a:solidFill>
                  <a:schemeClr val="tx1"/>
                </a:solidFill>
              </a:rPr>
              <a:t>Whitepapers</a:t>
            </a:r>
          </a:p>
          <a:p>
            <a:pPr lvl="1"/>
            <a:r>
              <a:rPr lang="en-GB" sz="1400" dirty="0">
                <a:solidFill>
                  <a:schemeClr val="tx1"/>
                </a:solidFill>
              </a:rPr>
              <a:t>Case Studies and Reference Sites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3DC2ED2-5193-49BB-8C2E-FCCBDBC74E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0762" y="220082"/>
            <a:ext cx="8119358" cy="403957"/>
          </a:xfrm>
        </p:spPr>
        <p:txBody>
          <a:bodyPr/>
          <a:lstStyle/>
          <a:p>
            <a:r>
              <a:rPr lang="en-GB" dirty="0"/>
              <a:t>Excel Website | </a:t>
            </a:r>
            <a:r>
              <a:rPr lang="en-GB" sz="1600" dirty="0"/>
              <a:t>www.excel-networking.com</a:t>
            </a:r>
            <a:endParaRPr lang="en-GB" dirty="0"/>
          </a:p>
        </p:txBody>
      </p:sp>
      <p:pic>
        <p:nvPicPr>
          <p:cNvPr id="9" name="Picture 8" descr="Logo, company name&#10;&#10;Description automatically generated">
            <a:extLst>
              <a:ext uri="{FF2B5EF4-FFF2-40B4-BE49-F238E27FC236}">
                <a16:creationId xmlns:a16="http://schemas.microsoft.com/office/drawing/2014/main" id="{417F1B79-BCA9-46B1-BDEB-5516D223B4D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35348" y="788443"/>
            <a:ext cx="551809" cy="555279"/>
          </a:xfrm>
          <a:prstGeom prst="rect">
            <a:avLst/>
          </a:prstGeom>
        </p:spPr>
      </p:pic>
      <p:pic>
        <p:nvPicPr>
          <p:cNvPr id="11" name="Picture 10" descr="Chart, pie chart&#10;&#10;Description automatically generated">
            <a:extLst>
              <a:ext uri="{FF2B5EF4-FFF2-40B4-BE49-F238E27FC236}">
                <a16:creationId xmlns:a16="http://schemas.microsoft.com/office/drawing/2014/main" id="{97EE1E50-C52D-4ED0-B2E1-7726B6888B6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62972" y="786544"/>
            <a:ext cx="555446" cy="555279"/>
          </a:xfrm>
          <a:prstGeom prst="rect">
            <a:avLst/>
          </a:prstGeom>
        </p:spPr>
      </p:pic>
      <p:pic>
        <p:nvPicPr>
          <p:cNvPr id="13" name="Picture 12" descr="Chart, pie chart&#10;&#10;Description automatically generated">
            <a:extLst>
              <a:ext uri="{FF2B5EF4-FFF2-40B4-BE49-F238E27FC236}">
                <a16:creationId xmlns:a16="http://schemas.microsoft.com/office/drawing/2014/main" id="{4CED26B0-80DB-49E1-8BEE-AC249E50C35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94233" y="786544"/>
            <a:ext cx="554280" cy="555279"/>
          </a:xfrm>
          <a:prstGeom prst="rect">
            <a:avLst/>
          </a:prstGeom>
        </p:spPr>
      </p:pic>
      <p:pic>
        <p:nvPicPr>
          <p:cNvPr id="1028" name="Picture 4" descr="Circle flag of Italy. 11571348 PNG">
            <a:extLst>
              <a:ext uri="{FF2B5EF4-FFF2-40B4-BE49-F238E27FC236}">
                <a16:creationId xmlns:a16="http://schemas.microsoft.com/office/drawing/2014/main" id="{8C090191-F0E6-24AC-DEB3-539511D9CF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24328" y="787423"/>
            <a:ext cx="554400" cy="55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Placeholder 9" descr="A screenshot of a computer&#10;&#10;Description automatically generated">
            <a:extLst>
              <a:ext uri="{FF2B5EF4-FFF2-40B4-BE49-F238E27FC236}">
                <a16:creationId xmlns:a16="http://schemas.microsoft.com/office/drawing/2014/main" id="{77783FFF-A283-506F-8679-44D68928DCC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86" b="54362"/>
          <a:stretch/>
        </p:blipFill>
        <p:spPr>
          <a:xfrm>
            <a:off x="0" y="824696"/>
            <a:ext cx="4340384" cy="4077504"/>
          </a:xfrm>
        </p:spPr>
      </p:pic>
    </p:spTree>
    <p:extLst>
      <p:ext uri="{BB962C8B-B14F-4D97-AF65-F5344CB8AC3E}">
        <p14:creationId xmlns:p14="http://schemas.microsoft.com/office/powerpoint/2010/main" val="15142567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F76F985-2F92-43FB-A9EA-DD36912300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Excel Videos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5F9A212-0141-4732-9522-BBD6A546B9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1800" dirty="0"/>
              <a:t>A number of videos available on our </a:t>
            </a:r>
            <a:r>
              <a:rPr lang="en-GB" sz="1800" dirty="0" err="1"/>
              <a:t>Youtube</a:t>
            </a:r>
            <a:r>
              <a:rPr lang="en-GB" sz="1800" dirty="0"/>
              <a:t> Channel</a:t>
            </a:r>
            <a:br>
              <a:rPr lang="en-GB" sz="1800" dirty="0"/>
            </a:br>
            <a:r>
              <a:rPr lang="en-GB" sz="1800" b="1" dirty="0">
                <a:solidFill>
                  <a:srgbClr val="99CC33"/>
                </a:solidFill>
              </a:rPr>
              <a:t>@</a:t>
            </a:r>
            <a:r>
              <a:rPr lang="en-GB" sz="1800" b="1" dirty="0" err="1">
                <a:solidFill>
                  <a:srgbClr val="99CC33"/>
                </a:solidFill>
              </a:rPr>
              <a:t>ExcelNetworking</a:t>
            </a:r>
            <a:endParaRPr lang="en-GB" sz="1800" b="1" dirty="0">
              <a:solidFill>
                <a:srgbClr val="99CC33"/>
              </a:solidFill>
            </a:endParaRPr>
          </a:p>
          <a:p>
            <a:pPr lvl="1"/>
            <a:r>
              <a:rPr lang="en-GB" sz="1400" dirty="0"/>
              <a:t>“How To” Videos</a:t>
            </a:r>
          </a:p>
          <a:p>
            <a:pPr lvl="1"/>
            <a:r>
              <a:rPr lang="en-GB" sz="1400" dirty="0"/>
              <a:t>“Excel Explains” Webinars</a:t>
            </a:r>
          </a:p>
          <a:p>
            <a:pPr lvl="1"/>
            <a:r>
              <a:rPr lang="en-GB" sz="1400" dirty="0"/>
              <a:t>Reference Sites</a:t>
            </a:r>
          </a:p>
          <a:p>
            <a:pPr lvl="1"/>
            <a:r>
              <a:rPr lang="en-GB" sz="1400" dirty="0"/>
              <a:t>60 Second Insights</a:t>
            </a:r>
          </a:p>
          <a:p>
            <a:pPr lvl="1"/>
            <a:r>
              <a:rPr lang="en-GB" sz="1400" dirty="0"/>
              <a:t>Services overviews</a:t>
            </a:r>
          </a:p>
          <a:p>
            <a:pPr lvl="1"/>
            <a:r>
              <a:rPr lang="en-GB" sz="1400" dirty="0"/>
              <a:t>Product related support</a:t>
            </a:r>
          </a:p>
          <a:p>
            <a:pPr lvl="1"/>
            <a:r>
              <a:rPr lang="en-GB" sz="1400" dirty="0"/>
              <a:t>Excel Encyclopaedia V5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7F32F8BA-8C7D-48CC-B3A3-E93AEBE10F72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0D06FA2D-AD04-4322-84C9-5D6832E3AAE3}"/>
              </a:ext>
            </a:extLst>
          </p:cNvPr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F6E38487-ED86-4A1A-8F35-C97F34C1075F}"/>
              </a:ext>
            </a:extLst>
          </p:cNvPr>
          <p:cNvSpPr>
            <a:spLocks noGrp="1"/>
          </p:cNvSpPr>
          <p:nvPr>
            <p:ph idx="16"/>
          </p:nvPr>
        </p:nvSpPr>
        <p:spPr/>
        <p:txBody>
          <a:bodyPr/>
          <a:lstStyle/>
          <a:p>
            <a:endParaRPr lang="en-GB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F7726BC2-F308-436A-824F-9B79D51AFDE0}"/>
              </a:ext>
            </a:extLst>
          </p:cNvPr>
          <p:cNvGrpSpPr/>
          <p:nvPr/>
        </p:nvGrpSpPr>
        <p:grpSpPr>
          <a:xfrm>
            <a:off x="5447996" y="769268"/>
            <a:ext cx="3696004" cy="3882082"/>
            <a:chOff x="5447996" y="769268"/>
            <a:chExt cx="3696004" cy="3882082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208FDF3F-59FE-46B3-B480-589FE518794C}"/>
                </a:ext>
              </a:extLst>
            </p:cNvPr>
            <p:cNvGrpSpPr/>
            <p:nvPr/>
          </p:nvGrpSpPr>
          <p:grpSpPr>
            <a:xfrm>
              <a:off x="5447996" y="769268"/>
              <a:ext cx="3696004" cy="3386333"/>
              <a:chOff x="4541946" y="1296673"/>
              <a:chExt cx="3696004" cy="3386333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D329DE7F-8B11-4DD2-A4CB-63CC38767B27}"/>
                  </a:ext>
                </a:extLst>
              </p:cNvPr>
              <p:cNvGrpSpPr/>
              <p:nvPr/>
            </p:nvGrpSpPr>
            <p:grpSpPr>
              <a:xfrm>
                <a:off x="4541946" y="1705372"/>
                <a:ext cx="3696004" cy="2977634"/>
                <a:chOff x="4685962" y="1201316"/>
                <a:chExt cx="3696004" cy="2977634"/>
              </a:xfrm>
            </p:grpSpPr>
            <p:pic>
              <p:nvPicPr>
                <p:cNvPr id="4" name="Picture 3">
                  <a:extLst>
                    <a:ext uri="{FF2B5EF4-FFF2-40B4-BE49-F238E27FC236}">
                      <a16:creationId xmlns:a16="http://schemas.microsoft.com/office/drawing/2014/main" id="{9CB59CB1-1642-4F7B-B4ED-45921631F66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 l="8933" r="8933"/>
                <a:stretch/>
              </p:blipFill>
              <p:spPr>
                <a:xfrm>
                  <a:off x="4685962" y="3051930"/>
                  <a:ext cx="3696004" cy="1127020"/>
                </a:xfrm>
                <a:prstGeom prst="rect">
                  <a:avLst/>
                </a:prstGeom>
              </p:spPr>
            </p:pic>
            <p:pic>
              <p:nvPicPr>
                <p:cNvPr id="5" name="Picture 4">
                  <a:extLst>
                    <a:ext uri="{FF2B5EF4-FFF2-40B4-BE49-F238E27FC236}">
                      <a16:creationId xmlns:a16="http://schemas.microsoft.com/office/drawing/2014/main" id="{073A0C26-D5AC-4E0D-ACDD-5B373B0C23E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 l="8933" r="8933"/>
                <a:stretch/>
              </p:blipFill>
              <p:spPr>
                <a:xfrm>
                  <a:off x="4685962" y="1201316"/>
                  <a:ext cx="3696004" cy="1865128"/>
                </a:xfrm>
                <a:prstGeom prst="rect">
                  <a:avLst/>
                </a:prstGeom>
              </p:spPr>
            </p:pic>
          </p:grpSp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1374F4AE-5434-4040-885C-AC2A078F799C}"/>
                  </a:ext>
                </a:extLst>
              </p:cNvPr>
              <p:cNvSpPr/>
              <p:nvPr/>
            </p:nvSpPr>
            <p:spPr>
              <a:xfrm>
                <a:off x="7718581" y="2439404"/>
                <a:ext cx="504056" cy="288032"/>
              </a:xfrm>
              <a:prstGeom prst="ellipse">
                <a:avLst/>
              </a:prstGeom>
              <a:noFill/>
              <a:ln>
                <a:solidFill>
                  <a:srgbClr val="99CC3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11" name="Straight Arrow Connector 10">
                <a:extLst>
                  <a:ext uri="{FF2B5EF4-FFF2-40B4-BE49-F238E27FC236}">
                    <a16:creationId xmlns:a16="http://schemas.microsoft.com/office/drawing/2014/main" id="{299E161A-6F41-4ED7-B45E-2A1CADFC9B20}"/>
                  </a:ext>
                </a:extLst>
              </p:cNvPr>
              <p:cNvCxnSpPr>
                <a:endCxn id="7" idx="0"/>
              </p:cNvCxnSpPr>
              <p:nvPr/>
            </p:nvCxnSpPr>
            <p:spPr>
              <a:xfrm>
                <a:off x="7380312" y="1561356"/>
                <a:ext cx="590297" cy="878048"/>
              </a:xfrm>
              <a:prstGeom prst="straightConnector1">
                <a:avLst/>
              </a:prstGeom>
              <a:ln w="28575">
                <a:solidFill>
                  <a:srgbClr val="99CC33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06F202D1-BE21-43E8-926E-4C5EC125D919}"/>
                  </a:ext>
                </a:extLst>
              </p:cNvPr>
              <p:cNvSpPr txBox="1"/>
              <p:nvPr/>
            </p:nvSpPr>
            <p:spPr>
              <a:xfrm>
                <a:off x="5933035" y="1296673"/>
                <a:ext cx="1742425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100" b="1" i="1" dirty="0">
                    <a:solidFill>
                      <a:srgbClr val="99CC33"/>
                    </a:solidFill>
                    <a:latin typeface="Myriad Pro Light" panose="020B0403030403020204" pitchFamily="34" charset="0"/>
                  </a:rPr>
                  <a:t>Subscribe for updates!</a:t>
                </a:r>
              </a:p>
            </p:txBody>
          </p:sp>
        </p:grp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CE8E46F9-87AF-4E66-B4AD-F56C0F7CAB3B}"/>
                </a:ext>
              </a:extLst>
            </p:cNvPr>
            <p:cNvSpPr/>
            <p:nvPr/>
          </p:nvSpPr>
          <p:spPr>
            <a:xfrm>
              <a:off x="5447996" y="4149251"/>
              <a:ext cx="3696004" cy="502099"/>
            </a:xfrm>
            <a:prstGeom prst="rect">
              <a:avLst/>
            </a:prstGeom>
            <a:solidFill>
              <a:srgbClr val="F1F1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004926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A picture containing indoor, floor, computer&#10;&#10;Description automatically generated">
            <a:extLst>
              <a:ext uri="{FF2B5EF4-FFF2-40B4-BE49-F238E27FC236}">
                <a16:creationId xmlns:a16="http://schemas.microsoft.com/office/drawing/2014/main" id="{AB476BE7-1386-43DC-880B-E9D348705EF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8574" r="18574"/>
          <a:stretch>
            <a:fillRect/>
          </a:stretch>
        </p:blipFill>
        <p:spPr/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2C0320C8-025C-46B4-B526-19A8B52443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2120" y="2537450"/>
            <a:ext cx="3057530" cy="840230"/>
          </a:xfrm>
        </p:spPr>
        <p:txBody>
          <a:bodyPr/>
          <a:lstStyle/>
          <a:p>
            <a:r>
              <a:rPr lang="en-GB" dirty="0"/>
              <a:t>Product Portfolio</a:t>
            </a:r>
          </a:p>
        </p:txBody>
      </p:sp>
    </p:spTree>
    <p:extLst>
      <p:ext uri="{BB962C8B-B14F-4D97-AF65-F5344CB8AC3E}">
        <p14:creationId xmlns:p14="http://schemas.microsoft.com/office/powerpoint/2010/main" val="12248859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05CEB051-7317-42B9-8489-CC5BA37FA0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39933" y="-433097"/>
            <a:ext cx="8077445" cy="571500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B1316870-7E4F-48EB-BE65-D34AECE5C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System Offering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FAE45CD-6309-4F33-9BFF-FA9FEA220B06}"/>
              </a:ext>
            </a:extLst>
          </p:cNvPr>
          <p:cNvSpPr txBox="1"/>
          <p:nvPr/>
        </p:nvSpPr>
        <p:spPr>
          <a:xfrm>
            <a:off x="340762" y="913284"/>
            <a:ext cx="2863086" cy="4662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b="1" dirty="0">
                <a:solidFill>
                  <a:srgbClr val="99CC33"/>
                </a:solidFill>
                <a:latin typeface="+mj-lt"/>
              </a:rPr>
              <a:t>Copper</a:t>
            </a:r>
          </a:p>
          <a:p>
            <a:r>
              <a:rPr lang="en-GB" sz="900" dirty="0">
                <a:latin typeface="+mj-lt"/>
              </a:rPr>
              <a:t>Category 5e U/UTP and F/UTP</a:t>
            </a:r>
          </a:p>
          <a:p>
            <a:r>
              <a:rPr lang="en-GB" sz="900" dirty="0">
                <a:latin typeface="+mj-lt"/>
              </a:rPr>
              <a:t>Category 6 U/UTP and F/UTP</a:t>
            </a:r>
          </a:p>
          <a:p>
            <a:r>
              <a:rPr lang="en-GB" sz="900" dirty="0">
                <a:latin typeface="+mj-lt"/>
              </a:rPr>
              <a:t>Category 6</a:t>
            </a:r>
            <a:r>
              <a:rPr lang="en-GB" sz="900" baseline="-25000" dirty="0">
                <a:latin typeface="+mj-lt"/>
              </a:rPr>
              <a:t>A</a:t>
            </a:r>
            <a:r>
              <a:rPr lang="en-GB" sz="900" dirty="0">
                <a:latin typeface="+mj-lt"/>
              </a:rPr>
              <a:t> U/UTP, U/FTP and F/FTP</a:t>
            </a:r>
          </a:p>
          <a:p>
            <a:r>
              <a:rPr lang="en-GB" sz="900" dirty="0">
                <a:latin typeface="+mj-lt"/>
              </a:rPr>
              <a:t>Category 7</a:t>
            </a:r>
            <a:r>
              <a:rPr lang="en-GB" sz="900" baseline="-25000" dirty="0">
                <a:latin typeface="+mj-lt"/>
              </a:rPr>
              <a:t>A</a:t>
            </a:r>
            <a:r>
              <a:rPr lang="en-GB" sz="900" dirty="0">
                <a:latin typeface="+mj-lt"/>
              </a:rPr>
              <a:t> S/FTP</a:t>
            </a:r>
          </a:p>
          <a:p>
            <a:r>
              <a:rPr lang="en-GB" sz="900" dirty="0">
                <a:latin typeface="+mj-lt"/>
              </a:rPr>
              <a:t>Category 8 S/FTP</a:t>
            </a:r>
          </a:p>
          <a:p>
            <a:r>
              <a:rPr lang="en-GB" sz="900" dirty="0">
                <a:latin typeface="+mj-lt"/>
              </a:rPr>
              <a:t>Pre-Terminated Solutions</a:t>
            </a:r>
          </a:p>
          <a:p>
            <a:endParaRPr lang="en-GB" sz="900" dirty="0">
              <a:solidFill>
                <a:schemeClr val="bg1"/>
              </a:solidFill>
              <a:latin typeface="+mj-lt"/>
            </a:endParaRPr>
          </a:p>
          <a:p>
            <a:r>
              <a:rPr lang="en-GB" sz="900" b="1" dirty="0">
                <a:solidFill>
                  <a:srgbClr val="99CC33"/>
                </a:solidFill>
                <a:latin typeface="+mj-lt"/>
              </a:rPr>
              <a:t>Voice</a:t>
            </a:r>
          </a:p>
          <a:p>
            <a:r>
              <a:rPr lang="en-GB" sz="900" dirty="0">
                <a:latin typeface="+mj-lt"/>
              </a:rPr>
              <a:t>Internal Grade Cabling</a:t>
            </a:r>
          </a:p>
          <a:p>
            <a:r>
              <a:rPr lang="en-GB" sz="900" dirty="0">
                <a:latin typeface="+mj-lt"/>
              </a:rPr>
              <a:t>External Grade Cabling</a:t>
            </a:r>
          </a:p>
          <a:p>
            <a:endParaRPr lang="en-GB" sz="900" dirty="0">
              <a:latin typeface="+mj-lt"/>
            </a:endParaRPr>
          </a:p>
          <a:p>
            <a:r>
              <a:rPr lang="en-GB" sz="900" b="1" dirty="0">
                <a:solidFill>
                  <a:srgbClr val="99CC33"/>
                </a:solidFill>
                <a:latin typeface="+mj-lt"/>
              </a:rPr>
              <a:t>Enbeam Fibre</a:t>
            </a:r>
          </a:p>
          <a:p>
            <a:r>
              <a:rPr lang="en-GB" sz="900" dirty="0">
                <a:latin typeface="+mj-lt"/>
              </a:rPr>
              <a:t>Enbeam Internal/External Grade Cable</a:t>
            </a:r>
          </a:p>
          <a:p>
            <a:r>
              <a:rPr lang="en-GB" sz="900" dirty="0">
                <a:latin typeface="+mj-lt"/>
              </a:rPr>
              <a:t>Enbeam Patch Cords and Pigtails – ST, SC, LC</a:t>
            </a:r>
          </a:p>
          <a:p>
            <a:r>
              <a:rPr lang="en-GB" sz="900" dirty="0">
                <a:latin typeface="+mj-lt"/>
              </a:rPr>
              <a:t>Enbeam Connectors and Adaptors</a:t>
            </a:r>
          </a:p>
          <a:p>
            <a:r>
              <a:rPr lang="en-GB" sz="900" dirty="0">
                <a:latin typeface="+mj-lt"/>
              </a:rPr>
              <a:t>Enbeam Patch Panels</a:t>
            </a:r>
          </a:p>
          <a:p>
            <a:r>
              <a:rPr lang="en-GB" sz="900" dirty="0" err="1">
                <a:latin typeface="+mj-lt"/>
              </a:rPr>
              <a:t>Excelerator</a:t>
            </a:r>
            <a:r>
              <a:rPr lang="en-GB" sz="900" dirty="0">
                <a:latin typeface="+mj-lt"/>
              </a:rPr>
              <a:t> Pre-terminated Solutions</a:t>
            </a:r>
          </a:p>
          <a:p>
            <a:r>
              <a:rPr lang="en-GB" sz="900" dirty="0">
                <a:latin typeface="+mj-lt"/>
              </a:rPr>
              <a:t>Enbeam MTP High density systems</a:t>
            </a:r>
          </a:p>
          <a:p>
            <a:r>
              <a:rPr lang="en-GB" sz="900" dirty="0">
                <a:latin typeface="+mj-lt"/>
              </a:rPr>
              <a:t>Enbeam </a:t>
            </a:r>
            <a:r>
              <a:rPr lang="en-GB" sz="900" dirty="0" err="1">
                <a:latin typeface="+mj-lt"/>
              </a:rPr>
              <a:t>FTTx</a:t>
            </a:r>
            <a:r>
              <a:rPr lang="en-GB" sz="900" dirty="0">
                <a:latin typeface="+mj-lt"/>
              </a:rPr>
              <a:t> Solutions</a:t>
            </a:r>
          </a:p>
          <a:p>
            <a:endParaRPr lang="en-GB" sz="900" dirty="0">
              <a:latin typeface="+mj-lt"/>
            </a:endParaRPr>
          </a:p>
          <a:p>
            <a:r>
              <a:rPr lang="en-GB" sz="900" b="1" dirty="0">
                <a:solidFill>
                  <a:srgbClr val="99CC33"/>
                </a:solidFill>
                <a:latin typeface="+mj-lt"/>
              </a:rPr>
              <a:t>Racks</a:t>
            </a:r>
          </a:p>
          <a:p>
            <a:r>
              <a:rPr lang="en-GB" sz="900" dirty="0">
                <a:latin typeface="+mj-lt"/>
              </a:rPr>
              <a:t>Environ CR (Comms) Racks</a:t>
            </a:r>
          </a:p>
          <a:p>
            <a:r>
              <a:rPr lang="en-GB" sz="900" dirty="0">
                <a:latin typeface="+mj-lt"/>
              </a:rPr>
              <a:t>Environ ER (Equipment)</a:t>
            </a:r>
          </a:p>
          <a:p>
            <a:r>
              <a:rPr lang="en-GB" sz="900" dirty="0">
                <a:latin typeface="+mj-lt"/>
              </a:rPr>
              <a:t>Environ SR (Server) Racks</a:t>
            </a:r>
          </a:p>
          <a:p>
            <a:r>
              <a:rPr lang="en-GB" sz="900" dirty="0">
                <a:latin typeface="+mj-lt"/>
              </a:rPr>
              <a:t>Environ OR (Open) Racks</a:t>
            </a:r>
          </a:p>
          <a:p>
            <a:r>
              <a:rPr lang="en-GB" sz="900" dirty="0">
                <a:latin typeface="+mj-lt"/>
              </a:rPr>
              <a:t>Environ WR (Wall Mount) Racks</a:t>
            </a:r>
          </a:p>
          <a:p>
            <a:r>
              <a:rPr lang="en-GB" sz="900" dirty="0">
                <a:latin typeface="+mj-lt"/>
              </a:rPr>
              <a:t>Environ AR (Acoustic) Racks</a:t>
            </a:r>
          </a:p>
          <a:p>
            <a:r>
              <a:rPr lang="en-GB" sz="900" dirty="0">
                <a:latin typeface="+mj-lt"/>
              </a:rPr>
              <a:t>Environ DCR (Data Centre) Racks</a:t>
            </a:r>
          </a:p>
          <a:p>
            <a:r>
              <a:rPr lang="en-GB" sz="900" dirty="0">
                <a:latin typeface="+mj-lt"/>
              </a:rPr>
              <a:t>Environ EXR (External) Racks</a:t>
            </a:r>
          </a:p>
          <a:p>
            <a:endParaRPr lang="en-GB" sz="900" dirty="0">
              <a:latin typeface="+mj-lt"/>
            </a:endParaRPr>
          </a:p>
          <a:p>
            <a:r>
              <a:rPr lang="en-GB" sz="900" b="1" dirty="0">
                <a:solidFill>
                  <a:srgbClr val="99CC33"/>
                </a:solidFill>
                <a:latin typeface="+mj-lt"/>
              </a:rPr>
              <a:t>PDUs</a:t>
            </a:r>
          </a:p>
          <a:p>
            <a:r>
              <a:rPr lang="en-GB" sz="900" dirty="0">
                <a:latin typeface="+mj-lt"/>
              </a:rPr>
              <a:t>Desktop, Standard and Intelligent</a:t>
            </a:r>
            <a:endParaRPr lang="en-GB" sz="9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590380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7AADD24-BE2C-4A03-94F9-A4DCD90456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Converged IP Solutions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B3F194E-ED0C-476D-AF24-C8721CCBE51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1242" y="1042158"/>
            <a:ext cx="8521516" cy="3630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6636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C7280C-C0ED-01DD-DCC2-DB450C488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New Products</a:t>
            </a:r>
          </a:p>
        </p:txBody>
      </p:sp>
      <p:sp>
        <p:nvSpPr>
          <p:cNvPr id="3" name="Rectangle 2">
            <a:hlinkClick r:id="rId2"/>
            <a:extLst>
              <a:ext uri="{FF2B5EF4-FFF2-40B4-BE49-F238E27FC236}">
                <a16:creationId xmlns:a16="http://schemas.microsoft.com/office/drawing/2014/main" id="{9CC0D83B-8C70-81CD-9961-468A544F30A9}"/>
              </a:ext>
            </a:extLst>
          </p:cNvPr>
          <p:cNvSpPr/>
          <p:nvPr/>
        </p:nvSpPr>
        <p:spPr>
          <a:xfrm>
            <a:off x="3707904" y="3941677"/>
            <a:ext cx="4824536" cy="54918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>
                <a:solidFill>
                  <a:schemeClr val="bg1"/>
                </a:solidFill>
              </a:rPr>
              <a:t>Click here to access New Product Flyers online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CF1AA87-5118-BBEE-1493-3AD3711389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694" y="985291"/>
            <a:ext cx="2480867" cy="350557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37610255-B6EB-8D56-5D0B-7B7EC696BF34}"/>
              </a:ext>
            </a:extLst>
          </p:cNvPr>
          <p:cNvSpPr txBox="1">
            <a:spLocks/>
          </p:cNvSpPr>
          <p:nvPr/>
        </p:nvSpPr>
        <p:spPr>
          <a:xfrm>
            <a:off x="3707904" y="925020"/>
            <a:ext cx="4476883" cy="3626115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CC33"/>
              </a:buClr>
              <a:buFont typeface="Arial" panose="020B0604020202020204" pitchFamily="34" charset="0"/>
              <a:buChar char="•"/>
              <a:defRPr sz="2400" b="0" kern="120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539750" indent="-285750" algn="l" defTabSz="685800" rtl="0" eaLnBrk="1" latinLnBrk="0" hangingPunct="1">
              <a:lnSpc>
                <a:spcPct val="100000"/>
              </a:lnSpc>
              <a:spcBef>
                <a:spcPts val="150"/>
              </a:spcBef>
              <a:buClr>
                <a:srgbClr val="99CC33"/>
              </a:buClr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900113" indent="-171450" algn="l" defTabSz="685800" rtl="0" eaLnBrk="1" latinLnBrk="0" hangingPunct="1">
              <a:lnSpc>
                <a:spcPct val="100000"/>
              </a:lnSpc>
              <a:spcBef>
                <a:spcPts val="225"/>
              </a:spcBef>
              <a:buClr>
                <a:schemeClr val="accent1"/>
              </a:buClr>
              <a:buSzPct val="80000"/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4762" indent="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None/>
              <a:tabLst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541" indent="-129779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  <a:tabLst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/>
            <a:r>
              <a:rPr lang="en-US" sz="1800" dirty="0"/>
              <a:t>Regular New Product Flyers released online, detailing highlights and key features of products recently added to the portfolio</a:t>
            </a:r>
          </a:p>
          <a:p>
            <a:pPr marL="0" indent="0" fontAlgn="auto">
              <a:buFont typeface="Arial" panose="020B0604020202020204" pitchFamily="34" charset="0"/>
              <a:buNone/>
            </a:pPr>
            <a:endParaRPr lang="en-US" sz="1800" dirty="0"/>
          </a:p>
          <a:p>
            <a:pPr marL="0" indent="0" algn="ctr" fontAlgn="auto">
              <a:buFont typeface="Arial" panose="020B0604020202020204" pitchFamily="34" charset="0"/>
              <a:buNone/>
            </a:pPr>
            <a:r>
              <a:rPr lang="en-US" sz="1500" b="1" dirty="0">
                <a:solidFill>
                  <a:srgbClr val="99CC33"/>
                </a:solidFill>
              </a:rPr>
              <a:t>https://excel-networking.com/</a:t>
            </a:r>
            <a:br>
              <a:rPr lang="en-US" sz="1500" b="1" dirty="0">
                <a:solidFill>
                  <a:srgbClr val="99CC33"/>
                </a:solidFill>
              </a:rPr>
            </a:br>
            <a:r>
              <a:rPr lang="en-US" sz="1500" b="1" dirty="0">
                <a:solidFill>
                  <a:srgbClr val="99CC33"/>
                </a:solidFill>
              </a:rPr>
              <a:t>downloads/product-updates</a:t>
            </a:r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247077954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62205F4-72F1-43FF-AAC0-AA77D2AD28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Excel Copper Systems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E84C55F-378E-4CCE-9AD7-8F5CD36FBFED}"/>
              </a:ext>
            </a:extLst>
          </p:cNvPr>
          <p:cNvSpPr/>
          <p:nvPr/>
        </p:nvSpPr>
        <p:spPr>
          <a:xfrm>
            <a:off x="179512" y="913284"/>
            <a:ext cx="2759879" cy="1656184"/>
          </a:xfrm>
          <a:prstGeom prst="roundRect">
            <a:avLst>
              <a:gd name="adj" fmla="val 9838"/>
            </a:avLst>
          </a:prstGeom>
          <a:solidFill>
            <a:schemeClr val="tx1"/>
          </a:solidFill>
          <a:ln w="57150">
            <a:solidFill>
              <a:srgbClr val="99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1400" b="1" dirty="0">
                <a:solidFill>
                  <a:schemeClr val="bg1"/>
                </a:solidFill>
                <a:latin typeface="+mj-lt"/>
              </a:rPr>
              <a:t>Copper Cable</a:t>
            </a:r>
          </a:p>
          <a:p>
            <a:pPr algn="ctr"/>
            <a:r>
              <a:rPr lang="en-GB" sz="1200" dirty="0">
                <a:solidFill>
                  <a:schemeClr val="bg1"/>
                </a:solidFill>
                <a:latin typeface="+mj-lt"/>
              </a:rPr>
              <a:t>Compliance &amp; Performance, </a:t>
            </a:r>
            <a:r>
              <a:rPr lang="en-GB" sz="1200" i="1" dirty="0">
                <a:solidFill>
                  <a:schemeClr val="bg1"/>
                </a:solidFill>
                <a:latin typeface="+mj-lt"/>
              </a:rPr>
              <a:t>built in</a:t>
            </a:r>
            <a:r>
              <a:rPr lang="en-GB" sz="1200" dirty="0">
                <a:solidFill>
                  <a:schemeClr val="bg1"/>
                </a:solidFill>
                <a:latin typeface="+mj-lt"/>
              </a:rPr>
              <a:t>.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135A93C-3F1E-4ACC-B0AB-E8E97BE06107}"/>
              </a:ext>
            </a:extLst>
          </p:cNvPr>
          <p:cNvSpPr/>
          <p:nvPr/>
        </p:nvSpPr>
        <p:spPr>
          <a:xfrm>
            <a:off x="3192060" y="913284"/>
            <a:ext cx="2759879" cy="1656184"/>
          </a:xfrm>
          <a:prstGeom prst="roundRect">
            <a:avLst>
              <a:gd name="adj" fmla="val 9838"/>
            </a:avLst>
          </a:prstGeom>
          <a:solidFill>
            <a:schemeClr val="tx1"/>
          </a:solidFill>
          <a:ln w="57150">
            <a:solidFill>
              <a:srgbClr val="99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400" b="1" dirty="0">
                <a:solidFill>
                  <a:schemeClr val="bg1"/>
                </a:solidFill>
                <a:latin typeface="+mj-lt"/>
              </a:rPr>
              <a:t>Patch Panels &amp; Frames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  <a:latin typeface="+mj-lt"/>
              </a:rPr>
              <a:t>High Density &amp; Flexibility, </a:t>
            </a:r>
            <a:r>
              <a:rPr lang="en-US" sz="1200" i="1" dirty="0">
                <a:solidFill>
                  <a:schemeClr val="bg1"/>
                </a:solidFill>
                <a:latin typeface="+mj-lt"/>
              </a:rPr>
              <a:t>built in</a:t>
            </a:r>
            <a:r>
              <a:rPr lang="en-US" sz="1200" dirty="0">
                <a:solidFill>
                  <a:schemeClr val="bg1"/>
                </a:solidFill>
                <a:latin typeface="+mj-lt"/>
              </a:rPr>
              <a:t>.</a:t>
            </a:r>
          </a:p>
          <a:p>
            <a:pPr algn="ctr"/>
            <a:endParaRPr lang="en-GB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1C668A5-9830-4980-9866-F2643CD29855}"/>
              </a:ext>
            </a:extLst>
          </p:cNvPr>
          <p:cNvSpPr/>
          <p:nvPr/>
        </p:nvSpPr>
        <p:spPr>
          <a:xfrm>
            <a:off x="6204608" y="913284"/>
            <a:ext cx="2759879" cy="1656184"/>
          </a:xfrm>
          <a:prstGeom prst="roundRect">
            <a:avLst>
              <a:gd name="adj" fmla="val 9838"/>
            </a:avLst>
          </a:prstGeom>
          <a:solidFill>
            <a:schemeClr val="tx1"/>
          </a:solidFill>
          <a:ln w="57150">
            <a:solidFill>
              <a:srgbClr val="99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400" b="1" dirty="0">
                <a:solidFill>
                  <a:schemeClr val="bg1"/>
                </a:solidFill>
                <a:latin typeface="+mj-lt"/>
              </a:rPr>
              <a:t>Patch Leads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  <a:latin typeface="+mj-lt"/>
              </a:rPr>
              <a:t>Connectivity &amp; Choice, </a:t>
            </a:r>
            <a:r>
              <a:rPr lang="en-US" sz="1200" i="1" dirty="0">
                <a:solidFill>
                  <a:schemeClr val="bg1"/>
                </a:solidFill>
                <a:latin typeface="+mj-lt"/>
              </a:rPr>
              <a:t>built in</a:t>
            </a:r>
            <a:r>
              <a:rPr lang="en-US" sz="1200" dirty="0">
                <a:solidFill>
                  <a:schemeClr val="bg1"/>
                </a:solidFill>
                <a:latin typeface="+mj-lt"/>
              </a:rPr>
              <a:t>.</a:t>
            </a:r>
          </a:p>
          <a:p>
            <a:pPr algn="ctr"/>
            <a:endParaRPr lang="en-GB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D048167C-9449-4355-8DCF-DCE7162A4C7F}"/>
              </a:ext>
            </a:extLst>
          </p:cNvPr>
          <p:cNvSpPr/>
          <p:nvPr/>
        </p:nvSpPr>
        <p:spPr>
          <a:xfrm>
            <a:off x="179512" y="2860300"/>
            <a:ext cx="2759879" cy="1656184"/>
          </a:xfrm>
          <a:prstGeom prst="roundRect">
            <a:avLst>
              <a:gd name="adj" fmla="val 9838"/>
            </a:avLst>
          </a:prstGeom>
          <a:solidFill>
            <a:schemeClr val="tx1"/>
          </a:solidFill>
          <a:ln w="57150">
            <a:solidFill>
              <a:srgbClr val="99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400" b="1" dirty="0">
                <a:solidFill>
                  <a:schemeClr val="bg1"/>
                </a:solidFill>
                <a:latin typeface="+mj-lt"/>
              </a:rPr>
              <a:t>Jacks, Outlets &amp; Mounting Hardware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  <a:latin typeface="+mj-lt"/>
              </a:rPr>
              <a:t>Simplicity &amp; Style, </a:t>
            </a:r>
            <a:r>
              <a:rPr lang="en-US" sz="1200" i="1" dirty="0">
                <a:solidFill>
                  <a:schemeClr val="bg1"/>
                </a:solidFill>
                <a:latin typeface="+mj-lt"/>
              </a:rPr>
              <a:t>built in</a:t>
            </a:r>
            <a:r>
              <a:rPr lang="en-US" sz="1200" dirty="0">
                <a:solidFill>
                  <a:schemeClr val="bg1"/>
                </a:solidFill>
                <a:latin typeface="+mj-lt"/>
              </a:rPr>
              <a:t>.</a:t>
            </a:r>
          </a:p>
          <a:p>
            <a:pPr algn="ctr"/>
            <a:endParaRPr lang="en-GB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9675EAE-03DC-4DA1-AA7F-A384291E485F}"/>
              </a:ext>
            </a:extLst>
          </p:cNvPr>
          <p:cNvSpPr/>
          <p:nvPr/>
        </p:nvSpPr>
        <p:spPr>
          <a:xfrm>
            <a:off x="3192060" y="2860300"/>
            <a:ext cx="2759879" cy="1656184"/>
          </a:xfrm>
          <a:prstGeom prst="roundRect">
            <a:avLst>
              <a:gd name="adj" fmla="val 9838"/>
            </a:avLst>
          </a:prstGeom>
          <a:solidFill>
            <a:schemeClr val="tx1"/>
          </a:solidFill>
          <a:ln w="57150">
            <a:solidFill>
              <a:srgbClr val="99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400" b="1" dirty="0">
                <a:solidFill>
                  <a:schemeClr val="bg1"/>
                </a:solidFill>
                <a:latin typeface="+mj-lt"/>
              </a:rPr>
              <a:t>Cable Management 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  <a:latin typeface="+mj-lt"/>
              </a:rPr>
              <a:t>Protection &amp; Control, </a:t>
            </a:r>
            <a:r>
              <a:rPr lang="en-US" sz="1200" i="1" dirty="0">
                <a:solidFill>
                  <a:schemeClr val="bg1"/>
                </a:solidFill>
                <a:latin typeface="+mj-lt"/>
              </a:rPr>
              <a:t>built in</a:t>
            </a:r>
            <a:r>
              <a:rPr lang="en-US" sz="1200" dirty="0">
                <a:solidFill>
                  <a:schemeClr val="bg1"/>
                </a:solidFill>
                <a:latin typeface="+mj-lt"/>
              </a:rPr>
              <a:t>.</a:t>
            </a:r>
          </a:p>
          <a:p>
            <a:pPr algn="ctr"/>
            <a:endParaRPr lang="en-GB" sz="1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919693C-C673-40C8-9289-D9BA3DC37218}"/>
              </a:ext>
            </a:extLst>
          </p:cNvPr>
          <p:cNvSpPr/>
          <p:nvPr/>
        </p:nvSpPr>
        <p:spPr>
          <a:xfrm>
            <a:off x="6204608" y="2860300"/>
            <a:ext cx="2759879" cy="1656184"/>
          </a:xfrm>
          <a:prstGeom prst="roundRect">
            <a:avLst>
              <a:gd name="adj" fmla="val 9838"/>
            </a:avLst>
          </a:prstGeom>
          <a:solidFill>
            <a:schemeClr val="tx1"/>
          </a:solidFill>
          <a:ln w="57150">
            <a:solidFill>
              <a:srgbClr val="99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400" b="1" dirty="0">
                <a:solidFill>
                  <a:schemeClr val="bg1"/>
                </a:solidFill>
                <a:latin typeface="+mj-lt"/>
              </a:rPr>
              <a:t>Voice  Cabling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  <a:latin typeface="+mj-lt"/>
              </a:rPr>
              <a:t>Clarity &amp; Communication, </a:t>
            </a:r>
            <a:r>
              <a:rPr lang="en-US" sz="1200" i="1" dirty="0">
                <a:solidFill>
                  <a:schemeClr val="bg1"/>
                </a:solidFill>
                <a:latin typeface="+mj-lt"/>
              </a:rPr>
              <a:t>built in</a:t>
            </a:r>
            <a:r>
              <a:rPr lang="en-US" sz="1200" dirty="0">
                <a:solidFill>
                  <a:schemeClr val="bg1"/>
                </a:solidFill>
                <a:latin typeface="+mj-lt"/>
              </a:rPr>
              <a:t>.</a:t>
            </a:r>
          </a:p>
          <a:p>
            <a:pPr algn="ctr"/>
            <a:endParaRPr lang="en-GB" sz="1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9C57E9C-D6BD-4D83-98CF-BA11D114991A}"/>
              </a:ext>
            </a:extLst>
          </p:cNvPr>
          <p:cNvSpPr txBox="1"/>
          <p:nvPr/>
        </p:nvSpPr>
        <p:spPr>
          <a:xfrm>
            <a:off x="143730" y="4801716"/>
            <a:ext cx="88565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99CC33"/>
                </a:solidFill>
                <a:latin typeface="+mj-lt"/>
              </a:rPr>
              <a:t>www.excel-networking.com/copper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AAFAE51-03EF-4134-97F5-35465B3311D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5394" y="1530768"/>
            <a:ext cx="1470790" cy="900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71055CB-8F45-4445-AA5B-C8DB1A445F7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36603" y="1530768"/>
            <a:ext cx="1470790" cy="900000"/>
          </a:xfrm>
          <a:prstGeom prst="rect">
            <a:avLst/>
          </a:prstGeom>
        </p:spPr>
      </p:pic>
      <p:pic>
        <p:nvPicPr>
          <p:cNvPr id="18" name="Picture 17" descr="A picture containing cable, connector&#10;&#10;Description automatically generated">
            <a:extLst>
              <a:ext uri="{FF2B5EF4-FFF2-40B4-BE49-F238E27FC236}">
                <a16:creationId xmlns:a16="http://schemas.microsoft.com/office/drawing/2014/main" id="{DBE65D83-AF21-416A-8283-821330AFE26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49152" y="1605768"/>
            <a:ext cx="1470790" cy="9000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79AD56D-7F06-46E2-8644-0B915F4E1BA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2636" y="3458490"/>
            <a:ext cx="1456307" cy="900000"/>
          </a:xfrm>
          <a:prstGeom prst="rect">
            <a:avLst/>
          </a:prstGeom>
        </p:spPr>
      </p:pic>
      <p:pic>
        <p:nvPicPr>
          <p:cNvPr id="24" name="Picture 23" descr="A picture containing text&#10;&#10;Description automatically generated">
            <a:extLst>
              <a:ext uri="{FF2B5EF4-FFF2-40B4-BE49-F238E27FC236}">
                <a16:creationId xmlns:a16="http://schemas.microsoft.com/office/drawing/2014/main" id="{13F0C4BB-1139-4D6C-A160-2745179E3FB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36603" y="3459398"/>
            <a:ext cx="1470790" cy="900000"/>
          </a:xfrm>
          <a:prstGeom prst="rect">
            <a:avLst/>
          </a:prstGeom>
        </p:spPr>
      </p:pic>
      <p:pic>
        <p:nvPicPr>
          <p:cNvPr id="26" name="Picture 25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067A81B3-6ACB-4642-9679-0080BF0B8B6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09547" y="3458490"/>
            <a:ext cx="13500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5675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62205F4-72F1-43FF-AAC0-AA77D2AD28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Excel Enbeam Fibre Systems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DF98CFD-BE81-41E0-B359-D527AE244F62}"/>
              </a:ext>
            </a:extLst>
          </p:cNvPr>
          <p:cNvSpPr txBox="1"/>
          <p:nvPr/>
        </p:nvSpPr>
        <p:spPr>
          <a:xfrm>
            <a:off x="143730" y="4801716"/>
            <a:ext cx="88565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99CC33"/>
                </a:solidFill>
                <a:latin typeface="+mj-lt"/>
              </a:rPr>
              <a:t>www.excel-networking.com/fibre</a:t>
            </a:r>
          </a:p>
        </p:txBody>
      </p:sp>
      <p:pic>
        <p:nvPicPr>
          <p:cNvPr id="18" name="Picture 17" descr="Logo&#10;&#10;Description automatically generated">
            <a:extLst>
              <a:ext uri="{FF2B5EF4-FFF2-40B4-BE49-F238E27FC236}">
                <a16:creationId xmlns:a16="http://schemas.microsoft.com/office/drawing/2014/main" id="{BAD912E7-7863-48F1-AED9-276EC1A378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18917" y="266476"/>
            <a:ext cx="1745570" cy="311299"/>
          </a:xfrm>
          <a:prstGeom prst="rect">
            <a:avLst/>
          </a:prstGeom>
        </p:spPr>
      </p:pic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20968C2B-71F7-445F-B062-8C192F1443B5}"/>
              </a:ext>
            </a:extLst>
          </p:cNvPr>
          <p:cNvSpPr/>
          <p:nvPr/>
        </p:nvSpPr>
        <p:spPr>
          <a:xfrm>
            <a:off x="179512" y="913284"/>
            <a:ext cx="2759879" cy="1656184"/>
          </a:xfrm>
          <a:prstGeom prst="roundRect">
            <a:avLst>
              <a:gd name="adj" fmla="val 9838"/>
            </a:avLst>
          </a:prstGeom>
          <a:solidFill>
            <a:schemeClr val="tx1"/>
          </a:solidFill>
          <a:ln w="57150">
            <a:solidFill>
              <a:srgbClr val="99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1400" b="1" dirty="0">
                <a:solidFill>
                  <a:schemeClr val="bg1"/>
                </a:solidFill>
                <a:latin typeface="+mj-lt"/>
              </a:rPr>
              <a:t>Fibre Cable</a:t>
            </a:r>
          </a:p>
          <a:p>
            <a:pPr algn="ctr"/>
            <a:r>
              <a:rPr lang="en-GB" sz="1200" dirty="0">
                <a:solidFill>
                  <a:schemeClr val="bg1"/>
                </a:solidFill>
                <a:latin typeface="+mj-lt"/>
              </a:rPr>
              <a:t>Speed &amp; Performance, </a:t>
            </a:r>
            <a:r>
              <a:rPr lang="en-US" sz="1200" i="1" dirty="0">
                <a:solidFill>
                  <a:schemeClr val="bg1"/>
                </a:solidFill>
                <a:latin typeface="+mj-lt"/>
              </a:rPr>
              <a:t>at the core</a:t>
            </a:r>
            <a:r>
              <a:rPr lang="en-GB" sz="1200" dirty="0">
                <a:solidFill>
                  <a:schemeClr val="bg1"/>
                </a:solidFill>
                <a:latin typeface="+mj-lt"/>
              </a:rPr>
              <a:t>.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EDD34E62-D61E-40E9-A3C1-B22626E878E7}"/>
              </a:ext>
            </a:extLst>
          </p:cNvPr>
          <p:cNvSpPr/>
          <p:nvPr/>
        </p:nvSpPr>
        <p:spPr>
          <a:xfrm>
            <a:off x="3192060" y="913284"/>
            <a:ext cx="2759879" cy="1656184"/>
          </a:xfrm>
          <a:prstGeom prst="roundRect">
            <a:avLst>
              <a:gd name="adj" fmla="val 9838"/>
            </a:avLst>
          </a:prstGeom>
          <a:solidFill>
            <a:schemeClr val="tx1"/>
          </a:solidFill>
          <a:ln w="57150">
            <a:solidFill>
              <a:srgbClr val="99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400" b="1" dirty="0">
                <a:solidFill>
                  <a:schemeClr val="bg1"/>
                </a:solidFill>
                <a:latin typeface="+mj-lt"/>
              </a:rPr>
              <a:t>Patch Panels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  <a:latin typeface="+mj-lt"/>
              </a:rPr>
              <a:t>Design &amp; Innovation, </a:t>
            </a:r>
            <a:r>
              <a:rPr lang="en-US" sz="1200" i="1" dirty="0">
                <a:solidFill>
                  <a:schemeClr val="bg1"/>
                </a:solidFill>
                <a:latin typeface="+mj-lt"/>
              </a:rPr>
              <a:t>at the core</a:t>
            </a:r>
            <a:r>
              <a:rPr lang="en-US" sz="1200" dirty="0">
                <a:solidFill>
                  <a:schemeClr val="bg1"/>
                </a:solidFill>
                <a:latin typeface="+mj-lt"/>
              </a:rPr>
              <a:t>.</a:t>
            </a:r>
          </a:p>
          <a:p>
            <a:pPr algn="ctr"/>
            <a:endParaRPr lang="en-GB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CB499F95-AC55-44CD-A2D0-9E4B42068190}"/>
              </a:ext>
            </a:extLst>
          </p:cNvPr>
          <p:cNvSpPr/>
          <p:nvPr/>
        </p:nvSpPr>
        <p:spPr>
          <a:xfrm>
            <a:off x="6204608" y="913284"/>
            <a:ext cx="2759879" cy="1656184"/>
          </a:xfrm>
          <a:prstGeom prst="roundRect">
            <a:avLst>
              <a:gd name="adj" fmla="val 9838"/>
            </a:avLst>
          </a:prstGeom>
          <a:solidFill>
            <a:schemeClr val="tx1"/>
          </a:solidFill>
          <a:ln w="57150">
            <a:solidFill>
              <a:srgbClr val="99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400" b="1" dirty="0">
                <a:solidFill>
                  <a:schemeClr val="bg1"/>
                </a:solidFill>
                <a:latin typeface="+mj-lt"/>
              </a:rPr>
              <a:t>Patch Leads &amp; Pigtails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  <a:latin typeface="+mj-lt"/>
              </a:rPr>
              <a:t>Quality &amp; Flexibility, </a:t>
            </a:r>
            <a:r>
              <a:rPr lang="en-US" sz="1200" i="1" dirty="0">
                <a:solidFill>
                  <a:schemeClr val="bg1"/>
                </a:solidFill>
                <a:latin typeface="+mj-lt"/>
              </a:rPr>
              <a:t>at the core</a:t>
            </a:r>
            <a:r>
              <a:rPr lang="en-US" sz="1200" dirty="0">
                <a:solidFill>
                  <a:schemeClr val="bg1"/>
                </a:solidFill>
                <a:latin typeface="+mj-lt"/>
              </a:rPr>
              <a:t>.</a:t>
            </a:r>
          </a:p>
          <a:p>
            <a:pPr algn="ctr"/>
            <a:endParaRPr lang="en-GB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94A1417D-0096-464A-89F5-07B029523906}"/>
              </a:ext>
            </a:extLst>
          </p:cNvPr>
          <p:cNvSpPr/>
          <p:nvPr/>
        </p:nvSpPr>
        <p:spPr>
          <a:xfrm>
            <a:off x="179512" y="2860300"/>
            <a:ext cx="2759879" cy="1656184"/>
          </a:xfrm>
          <a:prstGeom prst="roundRect">
            <a:avLst>
              <a:gd name="adj" fmla="val 9838"/>
            </a:avLst>
          </a:prstGeom>
          <a:solidFill>
            <a:schemeClr val="tx1"/>
          </a:solidFill>
          <a:ln w="57150">
            <a:solidFill>
              <a:srgbClr val="99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400" b="1" dirty="0">
                <a:solidFill>
                  <a:schemeClr val="bg1"/>
                </a:solidFill>
                <a:latin typeface="+mj-lt"/>
              </a:rPr>
              <a:t>Adaptors &amp; Connectors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  <a:latin typeface="+mj-lt"/>
              </a:rPr>
              <a:t>Choice &amp; Precision, </a:t>
            </a:r>
            <a:r>
              <a:rPr lang="en-US" sz="1200" i="1" dirty="0">
                <a:solidFill>
                  <a:schemeClr val="bg1"/>
                </a:solidFill>
                <a:latin typeface="+mj-lt"/>
              </a:rPr>
              <a:t>at the core</a:t>
            </a:r>
            <a:r>
              <a:rPr lang="en-US" sz="1200" dirty="0">
                <a:solidFill>
                  <a:schemeClr val="bg1"/>
                </a:solidFill>
                <a:latin typeface="+mj-lt"/>
              </a:rPr>
              <a:t>.</a:t>
            </a:r>
          </a:p>
          <a:p>
            <a:pPr algn="ctr"/>
            <a:endParaRPr lang="en-GB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DA8C0F68-1444-4CBF-9391-A31C4718DF14}"/>
              </a:ext>
            </a:extLst>
          </p:cNvPr>
          <p:cNvSpPr/>
          <p:nvPr/>
        </p:nvSpPr>
        <p:spPr>
          <a:xfrm>
            <a:off x="3192060" y="2860300"/>
            <a:ext cx="2759879" cy="1656184"/>
          </a:xfrm>
          <a:prstGeom prst="roundRect">
            <a:avLst>
              <a:gd name="adj" fmla="val 9838"/>
            </a:avLst>
          </a:prstGeom>
          <a:solidFill>
            <a:schemeClr val="tx1"/>
          </a:solidFill>
          <a:ln w="57150">
            <a:solidFill>
              <a:srgbClr val="99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400" b="1" dirty="0">
                <a:solidFill>
                  <a:schemeClr val="bg1"/>
                </a:solidFill>
                <a:latin typeface="+mj-lt"/>
              </a:rPr>
              <a:t>Fibre Accessories 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  <a:latin typeface="+mj-lt"/>
              </a:rPr>
              <a:t>Control &amp; Protection, </a:t>
            </a:r>
            <a:r>
              <a:rPr lang="en-US" sz="1200" i="1" dirty="0">
                <a:solidFill>
                  <a:schemeClr val="bg1"/>
                </a:solidFill>
                <a:latin typeface="+mj-lt"/>
              </a:rPr>
              <a:t>at the core</a:t>
            </a:r>
            <a:r>
              <a:rPr lang="en-US" sz="1200" dirty="0">
                <a:solidFill>
                  <a:schemeClr val="bg1"/>
                </a:solidFill>
                <a:latin typeface="+mj-lt"/>
              </a:rPr>
              <a:t>.</a:t>
            </a:r>
          </a:p>
          <a:p>
            <a:pPr algn="ctr"/>
            <a:endParaRPr lang="en-GB" sz="1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933BF242-4607-47F8-8440-B75815A6A054}"/>
              </a:ext>
            </a:extLst>
          </p:cNvPr>
          <p:cNvSpPr/>
          <p:nvPr/>
        </p:nvSpPr>
        <p:spPr>
          <a:xfrm>
            <a:off x="6204608" y="2860300"/>
            <a:ext cx="2759879" cy="1656184"/>
          </a:xfrm>
          <a:prstGeom prst="roundRect">
            <a:avLst>
              <a:gd name="adj" fmla="val 9838"/>
            </a:avLst>
          </a:prstGeom>
          <a:solidFill>
            <a:schemeClr val="tx1"/>
          </a:solidFill>
          <a:ln w="57150">
            <a:solidFill>
              <a:srgbClr val="99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400" b="1" dirty="0" err="1">
                <a:solidFill>
                  <a:schemeClr val="bg1"/>
                </a:solidFill>
                <a:latin typeface="+mj-lt"/>
              </a:rPr>
              <a:t>FTTx</a:t>
            </a:r>
            <a:r>
              <a:rPr lang="en-US" sz="1400" b="1" dirty="0">
                <a:solidFill>
                  <a:schemeClr val="bg1"/>
                </a:solidFill>
                <a:latin typeface="+mj-lt"/>
              </a:rPr>
              <a:t> Solutions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  <a:latin typeface="+mj-lt"/>
              </a:rPr>
              <a:t>Futureproof and Simplicity, </a:t>
            </a:r>
            <a:r>
              <a:rPr lang="en-US" sz="1200" i="1" dirty="0">
                <a:solidFill>
                  <a:schemeClr val="bg1"/>
                </a:solidFill>
                <a:latin typeface="+mj-lt"/>
              </a:rPr>
              <a:t>at the core</a:t>
            </a:r>
            <a:r>
              <a:rPr lang="en-US" sz="1200" dirty="0">
                <a:solidFill>
                  <a:schemeClr val="bg1"/>
                </a:solidFill>
                <a:latin typeface="+mj-lt"/>
              </a:rPr>
              <a:t>.</a:t>
            </a:r>
          </a:p>
          <a:p>
            <a:pPr algn="ctr"/>
            <a:endParaRPr lang="en-GB" sz="1400" b="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25" name="Picture 24" descr="A picture containing stationary, writing implement, pen, pencil&#10;&#10;Description automatically generated">
            <a:extLst>
              <a:ext uri="{FF2B5EF4-FFF2-40B4-BE49-F238E27FC236}">
                <a16:creationId xmlns:a16="http://schemas.microsoft.com/office/drawing/2014/main" id="{9DC864D4-C0CB-4FE6-9037-AC08F1F435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4056" y="1605768"/>
            <a:ext cx="1470790" cy="900000"/>
          </a:xfrm>
          <a:prstGeom prst="rect">
            <a:avLst/>
          </a:prstGeom>
        </p:spPr>
      </p:pic>
      <p:pic>
        <p:nvPicPr>
          <p:cNvPr id="26" name="Picture 25" descr="A picture containing electronics&#10;&#10;Description automatically generated">
            <a:extLst>
              <a:ext uri="{FF2B5EF4-FFF2-40B4-BE49-F238E27FC236}">
                <a16:creationId xmlns:a16="http://schemas.microsoft.com/office/drawing/2014/main" id="{37626271-27E8-436A-B2DE-02B8E567368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36603" y="1605768"/>
            <a:ext cx="1470790" cy="90000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A6BA0F59-B3AD-42A2-AD99-2A7CD9ACC21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49154" y="1605768"/>
            <a:ext cx="1470790" cy="900000"/>
          </a:xfrm>
          <a:prstGeom prst="rect">
            <a:avLst/>
          </a:prstGeom>
        </p:spPr>
      </p:pic>
      <p:pic>
        <p:nvPicPr>
          <p:cNvPr id="28" name="Picture 27" descr="A picture containing LEGO, toy&#10;&#10;Description automatically generated">
            <a:extLst>
              <a:ext uri="{FF2B5EF4-FFF2-40B4-BE49-F238E27FC236}">
                <a16:creationId xmlns:a16="http://schemas.microsoft.com/office/drawing/2014/main" id="{266C2E67-5ADF-478A-8F81-EBC66E391F6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4056" y="3525910"/>
            <a:ext cx="1470790" cy="900000"/>
          </a:xfrm>
          <a:prstGeom prst="rect">
            <a:avLst/>
          </a:prstGeom>
        </p:spPr>
      </p:pic>
      <p:pic>
        <p:nvPicPr>
          <p:cNvPr id="29" name="Picture 28" descr="A picture containing indoor&#10;&#10;Description automatically generated">
            <a:extLst>
              <a:ext uri="{FF2B5EF4-FFF2-40B4-BE49-F238E27FC236}">
                <a16:creationId xmlns:a16="http://schemas.microsoft.com/office/drawing/2014/main" id="{3AA64568-DB1A-4241-9404-F063C1E9FA8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36603" y="3530953"/>
            <a:ext cx="1470790" cy="900000"/>
          </a:xfrm>
          <a:prstGeom prst="rect">
            <a:avLst/>
          </a:prstGeom>
        </p:spPr>
      </p:pic>
      <p:pic>
        <p:nvPicPr>
          <p:cNvPr id="30" name="Picture 29" descr="A picture containing text, electronics&#10;&#10;Description automatically generated">
            <a:extLst>
              <a:ext uri="{FF2B5EF4-FFF2-40B4-BE49-F238E27FC236}">
                <a16:creationId xmlns:a16="http://schemas.microsoft.com/office/drawing/2014/main" id="{3B987D9A-5239-484D-AF24-DC1D394F368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49154" y="3533827"/>
            <a:ext cx="147079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03629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62205F4-72F1-43FF-AAC0-AA77D2AD28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Excel Environ Rack Solutions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068104C7-E82B-4BF5-BFBE-37945DC99C99}"/>
              </a:ext>
            </a:extLst>
          </p:cNvPr>
          <p:cNvSpPr/>
          <p:nvPr/>
        </p:nvSpPr>
        <p:spPr>
          <a:xfrm>
            <a:off x="179512" y="913284"/>
            <a:ext cx="2759879" cy="1656184"/>
          </a:xfrm>
          <a:prstGeom prst="roundRect">
            <a:avLst>
              <a:gd name="adj" fmla="val 9838"/>
            </a:avLst>
          </a:prstGeom>
          <a:solidFill>
            <a:schemeClr val="tx1"/>
          </a:solidFill>
          <a:ln w="57150">
            <a:solidFill>
              <a:srgbClr val="99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1400" b="1" dirty="0">
                <a:solidFill>
                  <a:schemeClr val="bg1"/>
                </a:solidFill>
                <a:latin typeface="+mj-lt"/>
              </a:rPr>
              <a:t>Equipment &amp; Communications Rack</a:t>
            </a:r>
          </a:p>
          <a:p>
            <a:pPr algn="ctr"/>
            <a:r>
              <a:rPr lang="en-GB" sz="1200" dirty="0">
                <a:solidFill>
                  <a:schemeClr val="bg1"/>
                </a:solidFill>
                <a:latin typeface="+mj-lt"/>
              </a:rPr>
              <a:t>Reliable &amp; Dependable, </a:t>
            </a:r>
            <a:r>
              <a:rPr lang="en-US" sz="1200" i="1" dirty="0">
                <a:solidFill>
                  <a:schemeClr val="bg1"/>
                </a:solidFill>
                <a:latin typeface="+mj-lt"/>
              </a:rPr>
              <a:t>by design</a:t>
            </a:r>
            <a:r>
              <a:rPr lang="en-GB" sz="1200" dirty="0">
                <a:solidFill>
                  <a:schemeClr val="bg1"/>
                </a:solidFill>
                <a:latin typeface="+mj-lt"/>
              </a:rPr>
              <a:t>.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8DFCF31-3B0C-4EC8-A41B-FDC8692E6CD7}"/>
              </a:ext>
            </a:extLst>
          </p:cNvPr>
          <p:cNvSpPr/>
          <p:nvPr/>
        </p:nvSpPr>
        <p:spPr>
          <a:xfrm>
            <a:off x="3192060" y="913284"/>
            <a:ext cx="2759879" cy="1656184"/>
          </a:xfrm>
          <a:prstGeom prst="roundRect">
            <a:avLst>
              <a:gd name="adj" fmla="val 9838"/>
            </a:avLst>
          </a:prstGeom>
          <a:solidFill>
            <a:schemeClr val="tx1"/>
          </a:solidFill>
          <a:ln w="57150">
            <a:solidFill>
              <a:srgbClr val="99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400" b="1" dirty="0">
                <a:solidFill>
                  <a:schemeClr val="bg1"/>
                </a:solidFill>
                <a:latin typeface="+mj-lt"/>
              </a:rPr>
              <a:t>Server Rack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  <a:latin typeface="+mj-lt"/>
              </a:rPr>
              <a:t>Strong &amp; Heavy-Duty, </a:t>
            </a:r>
            <a:r>
              <a:rPr lang="en-US" sz="1200" i="1" dirty="0">
                <a:solidFill>
                  <a:schemeClr val="bg1"/>
                </a:solidFill>
                <a:latin typeface="+mj-lt"/>
              </a:rPr>
              <a:t>by design</a:t>
            </a:r>
            <a:r>
              <a:rPr lang="en-US" sz="1200" dirty="0">
                <a:solidFill>
                  <a:schemeClr val="bg1"/>
                </a:solidFill>
                <a:latin typeface="+mj-lt"/>
              </a:rPr>
              <a:t>.</a:t>
            </a:r>
          </a:p>
          <a:p>
            <a:pPr algn="ctr"/>
            <a:endParaRPr lang="en-GB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D7CA8787-98E2-4462-8FE8-8C98616A1449}"/>
              </a:ext>
            </a:extLst>
          </p:cNvPr>
          <p:cNvSpPr/>
          <p:nvPr/>
        </p:nvSpPr>
        <p:spPr>
          <a:xfrm>
            <a:off x="6204608" y="913284"/>
            <a:ext cx="2759879" cy="1656184"/>
          </a:xfrm>
          <a:prstGeom prst="roundRect">
            <a:avLst>
              <a:gd name="adj" fmla="val 9838"/>
            </a:avLst>
          </a:prstGeom>
          <a:solidFill>
            <a:schemeClr val="tx1"/>
          </a:solidFill>
          <a:ln w="57150">
            <a:solidFill>
              <a:srgbClr val="99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400" b="1" dirty="0">
                <a:solidFill>
                  <a:schemeClr val="bg1"/>
                </a:solidFill>
                <a:latin typeface="+mj-lt"/>
              </a:rPr>
              <a:t>Co-Location Rack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  <a:latin typeface="+mj-lt"/>
              </a:rPr>
              <a:t>Safe &amp; Secure,</a:t>
            </a:r>
            <a:r>
              <a:rPr lang="en-US" sz="1200" i="1" dirty="0">
                <a:solidFill>
                  <a:schemeClr val="bg1"/>
                </a:solidFill>
                <a:latin typeface="+mj-lt"/>
              </a:rPr>
              <a:t> by design</a:t>
            </a:r>
            <a:r>
              <a:rPr lang="en-US" sz="1200" dirty="0">
                <a:solidFill>
                  <a:schemeClr val="bg1"/>
                </a:solidFill>
                <a:latin typeface="+mj-lt"/>
              </a:rPr>
              <a:t>.</a:t>
            </a:r>
          </a:p>
          <a:p>
            <a:pPr algn="ctr"/>
            <a:endParaRPr lang="en-GB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E30BA9F2-5AFB-4DE9-B57F-B13C54BD9962}"/>
              </a:ext>
            </a:extLst>
          </p:cNvPr>
          <p:cNvSpPr/>
          <p:nvPr/>
        </p:nvSpPr>
        <p:spPr>
          <a:xfrm>
            <a:off x="179512" y="2860300"/>
            <a:ext cx="2759879" cy="1656184"/>
          </a:xfrm>
          <a:prstGeom prst="roundRect">
            <a:avLst>
              <a:gd name="adj" fmla="val 9838"/>
            </a:avLst>
          </a:prstGeom>
          <a:solidFill>
            <a:schemeClr val="tx1"/>
          </a:solidFill>
          <a:ln w="57150">
            <a:solidFill>
              <a:srgbClr val="99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400" b="1" dirty="0">
                <a:solidFill>
                  <a:schemeClr val="bg1"/>
                </a:solidFill>
                <a:latin typeface="+mj-lt"/>
              </a:rPr>
              <a:t>Open Rack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  <a:latin typeface="+mj-lt"/>
              </a:rPr>
              <a:t>Flexible &amp; Adaptable, </a:t>
            </a:r>
            <a:r>
              <a:rPr lang="en-US" sz="1200" i="1" dirty="0">
                <a:solidFill>
                  <a:schemeClr val="bg1"/>
                </a:solidFill>
                <a:latin typeface="+mj-lt"/>
              </a:rPr>
              <a:t>by design</a:t>
            </a:r>
            <a:r>
              <a:rPr lang="en-US" sz="1200" dirty="0">
                <a:solidFill>
                  <a:schemeClr val="bg1"/>
                </a:solidFill>
                <a:latin typeface="+mj-lt"/>
              </a:rPr>
              <a:t>.</a:t>
            </a:r>
          </a:p>
          <a:p>
            <a:pPr algn="ctr"/>
            <a:endParaRPr lang="en-GB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B802E9DA-38FB-4E0F-8DA0-57C377DFE9AA}"/>
              </a:ext>
            </a:extLst>
          </p:cNvPr>
          <p:cNvSpPr/>
          <p:nvPr/>
        </p:nvSpPr>
        <p:spPr>
          <a:xfrm>
            <a:off x="3192060" y="2860300"/>
            <a:ext cx="2759879" cy="1656184"/>
          </a:xfrm>
          <a:prstGeom prst="roundRect">
            <a:avLst>
              <a:gd name="adj" fmla="val 9838"/>
            </a:avLst>
          </a:prstGeom>
          <a:solidFill>
            <a:schemeClr val="tx1"/>
          </a:solidFill>
          <a:ln w="57150">
            <a:solidFill>
              <a:srgbClr val="99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400" b="1" dirty="0">
                <a:solidFill>
                  <a:schemeClr val="bg1"/>
                </a:solidFill>
                <a:latin typeface="+mj-lt"/>
              </a:rPr>
              <a:t>Wall Rack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  <a:latin typeface="+mj-lt"/>
              </a:rPr>
              <a:t>Ergonomic &amp; Versatile, </a:t>
            </a:r>
            <a:r>
              <a:rPr lang="en-US" sz="1200" i="1" dirty="0">
                <a:solidFill>
                  <a:schemeClr val="bg1"/>
                </a:solidFill>
                <a:latin typeface="+mj-lt"/>
              </a:rPr>
              <a:t>by design</a:t>
            </a:r>
            <a:r>
              <a:rPr lang="en-US" sz="1200" dirty="0">
                <a:solidFill>
                  <a:schemeClr val="bg1"/>
                </a:solidFill>
                <a:latin typeface="+mj-lt"/>
              </a:rPr>
              <a:t>.</a:t>
            </a:r>
          </a:p>
          <a:p>
            <a:pPr algn="ctr"/>
            <a:endParaRPr lang="en-GB" sz="1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C57D4C35-455B-4D30-9306-B357F7670487}"/>
              </a:ext>
            </a:extLst>
          </p:cNvPr>
          <p:cNvSpPr/>
          <p:nvPr/>
        </p:nvSpPr>
        <p:spPr>
          <a:xfrm>
            <a:off x="6204608" y="2860300"/>
            <a:ext cx="2759879" cy="1656184"/>
          </a:xfrm>
          <a:prstGeom prst="roundRect">
            <a:avLst>
              <a:gd name="adj" fmla="val 9838"/>
            </a:avLst>
          </a:prstGeom>
          <a:solidFill>
            <a:schemeClr val="tx1"/>
          </a:solidFill>
          <a:ln w="57150">
            <a:solidFill>
              <a:srgbClr val="99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400" b="1" dirty="0">
                <a:solidFill>
                  <a:schemeClr val="bg1"/>
                </a:solidFill>
                <a:latin typeface="+mj-lt"/>
              </a:rPr>
              <a:t>Residential Enclosures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  <a:latin typeface="+mj-lt"/>
              </a:rPr>
              <a:t>Discreet &amp; Multi-Functional, </a:t>
            </a:r>
            <a:r>
              <a:rPr lang="en-US" sz="1200" i="1" dirty="0">
                <a:solidFill>
                  <a:schemeClr val="bg1"/>
                </a:solidFill>
                <a:latin typeface="+mj-lt"/>
              </a:rPr>
              <a:t>by design</a:t>
            </a:r>
            <a:r>
              <a:rPr lang="en-US" sz="1200" dirty="0">
                <a:solidFill>
                  <a:schemeClr val="bg1"/>
                </a:solidFill>
                <a:latin typeface="+mj-lt"/>
              </a:rPr>
              <a:t>.</a:t>
            </a:r>
          </a:p>
          <a:p>
            <a:pPr algn="ctr"/>
            <a:endParaRPr lang="en-GB" sz="1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656B140-6517-48D8-BDAF-7379812C17CF}"/>
              </a:ext>
            </a:extLst>
          </p:cNvPr>
          <p:cNvSpPr txBox="1"/>
          <p:nvPr/>
        </p:nvSpPr>
        <p:spPr>
          <a:xfrm>
            <a:off x="143730" y="4801716"/>
            <a:ext cx="88565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99CC33"/>
                </a:solidFill>
                <a:latin typeface="+mj-lt"/>
              </a:rPr>
              <a:t>www.excel-networking.com/environ-racks</a:t>
            </a:r>
          </a:p>
        </p:txBody>
      </p:sp>
      <p:pic>
        <p:nvPicPr>
          <p:cNvPr id="19" name="Picture 18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4D6E4D2C-2C31-458D-8CB3-B13A805F83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5697" y="255106"/>
            <a:ext cx="1788790" cy="333907"/>
          </a:xfrm>
          <a:prstGeom prst="rect">
            <a:avLst/>
          </a:prstGeom>
        </p:spPr>
      </p:pic>
      <p:pic>
        <p:nvPicPr>
          <p:cNvPr id="33" name="Picture 32" descr="A picture containing indoor&#10;&#10;Description automatically generated">
            <a:extLst>
              <a:ext uri="{FF2B5EF4-FFF2-40B4-BE49-F238E27FC236}">
                <a16:creationId xmlns:a16="http://schemas.microsoft.com/office/drawing/2014/main" id="{8B00AA6D-D7A0-4221-975E-2AE01F506D1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514" y="1620886"/>
            <a:ext cx="1470790" cy="900000"/>
          </a:xfrm>
          <a:prstGeom prst="rect">
            <a:avLst/>
          </a:prstGeom>
        </p:spPr>
      </p:pic>
      <p:pic>
        <p:nvPicPr>
          <p:cNvPr id="35" name="Picture 34" descr="A picture containing indoor&#10;&#10;Description automatically generated">
            <a:extLst>
              <a:ext uri="{FF2B5EF4-FFF2-40B4-BE49-F238E27FC236}">
                <a16:creationId xmlns:a16="http://schemas.microsoft.com/office/drawing/2014/main" id="{01735690-D23D-448B-A668-8EACA458113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36603" y="1620886"/>
            <a:ext cx="1470790" cy="900000"/>
          </a:xfrm>
          <a:prstGeom prst="rect">
            <a:avLst/>
          </a:prstGeom>
        </p:spPr>
      </p:pic>
      <p:pic>
        <p:nvPicPr>
          <p:cNvPr id="37" name="Picture 36" descr="A picture containing dark, black&#10;&#10;Description automatically generated">
            <a:extLst>
              <a:ext uri="{FF2B5EF4-FFF2-40B4-BE49-F238E27FC236}">
                <a16:creationId xmlns:a16="http://schemas.microsoft.com/office/drawing/2014/main" id="{DF6AB6A5-68D3-4A06-B3E3-75616C8D074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49152" y="1620886"/>
            <a:ext cx="1470790" cy="900000"/>
          </a:xfrm>
          <a:prstGeom prst="rect">
            <a:avLst/>
          </a:prstGeom>
        </p:spPr>
      </p:pic>
      <p:pic>
        <p:nvPicPr>
          <p:cNvPr id="39" name="Picture 38" descr="A picture containing indoor, computer, set, appliance&#10;&#10;Description automatically generated">
            <a:extLst>
              <a:ext uri="{FF2B5EF4-FFF2-40B4-BE49-F238E27FC236}">
                <a16:creationId xmlns:a16="http://schemas.microsoft.com/office/drawing/2014/main" id="{32D37516-CD3B-47A0-9882-BC977A4C036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36603" y="3505572"/>
            <a:ext cx="1470790" cy="900000"/>
          </a:xfrm>
          <a:prstGeom prst="rect">
            <a:avLst/>
          </a:prstGeom>
        </p:spPr>
      </p:pic>
      <p:pic>
        <p:nvPicPr>
          <p:cNvPr id="41" name="Picture 40" descr="A picture containing box, stationary&#10;&#10;Description automatically generated">
            <a:extLst>
              <a:ext uri="{FF2B5EF4-FFF2-40B4-BE49-F238E27FC236}">
                <a16:creationId xmlns:a16="http://schemas.microsoft.com/office/drawing/2014/main" id="{CE47C576-C8ED-4C61-8195-412F26BB107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49152" y="3505572"/>
            <a:ext cx="1470790" cy="900000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4CF7950A-651B-4DB8-9125-A5142222B1D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0909" y="3505572"/>
            <a:ext cx="9000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989577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62205F4-72F1-43FF-AAC0-AA77D2AD28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Excel Power Solutions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DB84798-D38A-46DF-BBD1-61EB1115B11A}"/>
              </a:ext>
            </a:extLst>
          </p:cNvPr>
          <p:cNvSpPr/>
          <p:nvPr/>
        </p:nvSpPr>
        <p:spPr>
          <a:xfrm>
            <a:off x="1775476" y="921125"/>
            <a:ext cx="2759879" cy="1656184"/>
          </a:xfrm>
          <a:prstGeom prst="roundRect">
            <a:avLst>
              <a:gd name="adj" fmla="val 9838"/>
            </a:avLst>
          </a:prstGeom>
          <a:solidFill>
            <a:schemeClr val="tx1"/>
          </a:solidFill>
          <a:ln w="57150">
            <a:solidFill>
              <a:srgbClr val="99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1400" b="1" dirty="0">
                <a:solidFill>
                  <a:schemeClr val="bg1"/>
                </a:solidFill>
                <a:latin typeface="+mj-lt"/>
              </a:rPr>
              <a:t>Intelligent PDUs</a:t>
            </a:r>
          </a:p>
          <a:p>
            <a:pPr algn="ctr"/>
            <a:r>
              <a:rPr lang="en-GB" sz="1200" dirty="0">
                <a:solidFill>
                  <a:schemeClr val="bg1"/>
                </a:solidFill>
                <a:latin typeface="+mj-lt"/>
              </a:rPr>
              <a:t>Knowledge &amp; Visibility, </a:t>
            </a:r>
            <a:r>
              <a:rPr lang="en-US" sz="1200" i="1" dirty="0">
                <a:solidFill>
                  <a:schemeClr val="bg1"/>
                </a:solidFill>
                <a:latin typeface="+mj-lt"/>
              </a:rPr>
              <a:t>assured</a:t>
            </a:r>
            <a:r>
              <a:rPr lang="en-GB" sz="1200" dirty="0">
                <a:solidFill>
                  <a:schemeClr val="bg1"/>
                </a:solidFill>
                <a:latin typeface="+mj-lt"/>
              </a:rPr>
              <a:t>.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B816203-BADD-4A64-ACB0-2CA566850687}"/>
              </a:ext>
            </a:extLst>
          </p:cNvPr>
          <p:cNvSpPr/>
          <p:nvPr/>
        </p:nvSpPr>
        <p:spPr>
          <a:xfrm>
            <a:off x="4788024" y="921125"/>
            <a:ext cx="2759879" cy="1656184"/>
          </a:xfrm>
          <a:prstGeom prst="roundRect">
            <a:avLst>
              <a:gd name="adj" fmla="val 9838"/>
            </a:avLst>
          </a:prstGeom>
          <a:solidFill>
            <a:schemeClr val="tx1"/>
          </a:solidFill>
          <a:ln w="57150">
            <a:solidFill>
              <a:srgbClr val="99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400" b="1" dirty="0">
                <a:solidFill>
                  <a:schemeClr val="bg1"/>
                </a:solidFill>
                <a:latin typeface="+mj-lt"/>
              </a:rPr>
              <a:t>Modular PDUs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  <a:latin typeface="+mj-lt"/>
              </a:rPr>
              <a:t>Interchangeability &amp; Flexibility, </a:t>
            </a:r>
            <a:r>
              <a:rPr lang="en-US" sz="1200" i="1" dirty="0">
                <a:solidFill>
                  <a:schemeClr val="bg1"/>
                </a:solidFill>
                <a:latin typeface="+mj-lt"/>
              </a:rPr>
              <a:t>assured</a:t>
            </a:r>
            <a:r>
              <a:rPr lang="en-US" sz="1200" dirty="0">
                <a:solidFill>
                  <a:schemeClr val="bg1"/>
                </a:solidFill>
                <a:latin typeface="+mj-lt"/>
              </a:rPr>
              <a:t>.</a:t>
            </a:r>
          </a:p>
          <a:p>
            <a:pPr algn="ctr"/>
            <a:endParaRPr lang="en-GB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D2B17650-15CB-4734-8FB2-810C5D12923A}"/>
              </a:ext>
            </a:extLst>
          </p:cNvPr>
          <p:cNvSpPr/>
          <p:nvPr/>
        </p:nvSpPr>
        <p:spPr>
          <a:xfrm>
            <a:off x="1775476" y="2868141"/>
            <a:ext cx="2759879" cy="1656184"/>
          </a:xfrm>
          <a:prstGeom prst="roundRect">
            <a:avLst>
              <a:gd name="adj" fmla="val 9838"/>
            </a:avLst>
          </a:prstGeom>
          <a:solidFill>
            <a:schemeClr val="tx1"/>
          </a:solidFill>
          <a:ln w="57150">
            <a:solidFill>
              <a:srgbClr val="99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400" b="1" dirty="0">
                <a:solidFill>
                  <a:schemeClr val="bg1"/>
                </a:solidFill>
                <a:latin typeface="+mj-lt"/>
              </a:rPr>
              <a:t>Standard PDUs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  <a:latin typeface="+mj-lt"/>
              </a:rPr>
              <a:t>Choice &amp; Quality, </a:t>
            </a:r>
            <a:r>
              <a:rPr lang="en-US" sz="1200" i="1" dirty="0">
                <a:solidFill>
                  <a:schemeClr val="bg1"/>
                </a:solidFill>
                <a:latin typeface="+mj-lt"/>
              </a:rPr>
              <a:t>assured</a:t>
            </a:r>
            <a:r>
              <a:rPr lang="en-US" sz="1200" dirty="0">
                <a:solidFill>
                  <a:schemeClr val="bg1"/>
                </a:solidFill>
                <a:latin typeface="+mj-lt"/>
              </a:rPr>
              <a:t>.</a:t>
            </a:r>
          </a:p>
          <a:p>
            <a:pPr algn="ctr"/>
            <a:endParaRPr lang="en-GB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9809022-B13B-4A57-B6EA-4C609BBE2462}"/>
              </a:ext>
            </a:extLst>
          </p:cNvPr>
          <p:cNvSpPr/>
          <p:nvPr/>
        </p:nvSpPr>
        <p:spPr>
          <a:xfrm>
            <a:off x="4788024" y="2868141"/>
            <a:ext cx="2759879" cy="1656184"/>
          </a:xfrm>
          <a:prstGeom prst="roundRect">
            <a:avLst>
              <a:gd name="adj" fmla="val 9838"/>
            </a:avLst>
          </a:prstGeom>
          <a:solidFill>
            <a:schemeClr val="tx1"/>
          </a:solidFill>
          <a:ln w="57150">
            <a:solidFill>
              <a:srgbClr val="99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400" b="1" dirty="0">
                <a:solidFill>
                  <a:schemeClr val="bg1"/>
                </a:solidFill>
                <a:latin typeface="+mj-lt"/>
              </a:rPr>
              <a:t>Desktop PDUs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  <a:latin typeface="+mj-lt"/>
              </a:rPr>
              <a:t>Convenience &amp; Accessibility, </a:t>
            </a:r>
            <a:r>
              <a:rPr lang="en-US" sz="1200" i="1" dirty="0">
                <a:solidFill>
                  <a:schemeClr val="bg1"/>
                </a:solidFill>
                <a:latin typeface="+mj-lt"/>
              </a:rPr>
              <a:t>assured</a:t>
            </a:r>
            <a:r>
              <a:rPr lang="en-US" sz="1200" dirty="0">
                <a:solidFill>
                  <a:schemeClr val="bg1"/>
                </a:solidFill>
                <a:latin typeface="+mj-lt"/>
              </a:rPr>
              <a:t>.</a:t>
            </a:r>
          </a:p>
          <a:p>
            <a:pPr algn="ctr"/>
            <a:endParaRPr lang="en-GB" sz="1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A180DAB-099F-476F-AB7C-8E6BF83695FB}"/>
              </a:ext>
            </a:extLst>
          </p:cNvPr>
          <p:cNvSpPr txBox="1"/>
          <p:nvPr/>
        </p:nvSpPr>
        <p:spPr>
          <a:xfrm>
            <a:off x="143730" y="4801716"/>
            <a:ext cx="88565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99CC33"/>
                </a:solidFill>
                <a:latin typeface="+mj-lt"/>
              </a:rPr>
              <a:t>www.excel-networking.com/power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C08B33FA-5CA3-4FC7-9064-461B8425A66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20020" y="1530768"/>
            <a:ext cx="1470790" cy="900000"/>
          </a:xfrm>
          <a:prstGeom prst="rect">
            <a:avLst/>
          </a:prstGeom>
        </p:spPr>
      </p:pic>
      <p:pic>
        <p:nvPicPr>
          <p:cNvPr id="21" name="Picture 20" descr="A picture containing text, remote, indoor, controller&#10;&#10;Description automatically generated">
            <a:extLst>
              <a:ext uri="{FF2B5EF4-FFF2-40B4-BE49-F238E27FC236}">
                <a16:creationId xmlns:a16="http://schemas.microsoft.com/office/drawing/2014/main" id="{C9DC6059-2622-414D-BDF0-32ECAF3E449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32568" y="1530768"/>
            <a:ext cx="1470790" cy="900000"/>
          </a:xfrm>
          <a:prstGeom prst="rect">
            <a:avLst/>
          </a:prstGeom>
        </p:spPr>
      </p:pic>
      <p:pic>
        <p:nvPicPr>
          <p:cNvPr id="23" name="Picture 22" descr="A picture containing text&#10;&#10;Description automatically generated">
            <a:extLst>
              <a:ext uri="{FF2B5EF4-FFF2-40B4-BE49-F238E27FC236}">
                <a16:creationId xmlns:a16="http://schemas.microsoft.com/office/drawing/2014/main" id="{856CD582-9D20-40BE-AEC6-01809FAFE5D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20020" y="3505572"/>
            <a:ext cx="1470790" cy="900000"/>
          </a:xfrm>
          <a:prstGeom prst="rect">
            <a:avLst/>
          </a:prstGeom>
        </p:spPr>
      </p:pic>
      <p:pic>
        <p:nvPicPr>
          <p:cNvPr id="25" name="Picture 24" descr="A picture containing camera&#10;&#10;Description automatically generated">
            <a:extLst>
              <a:ext uri="{FF2B5EF4-FFF2-40B4-BE49-F238E27FC236}">
                <a16:creationId xmlns:a16="http://schemas.microsoft.com/office/drawing/2014/main" id="{63BF5234-C388-4ECD-A127-5F5D6ECB0DA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32568" y="3505572"/>
            <a:ext cx="147079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867068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21B26B3B-99B0-7940-AC4B-9FF95A6B07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Specialist</a:t>
            </a:r>
            <a:r>
              <a:rPr lang="fr-FR" dirty="0"/>
              <a:t> Support Services</a:t>
            </a:r>
          </a:p>
        </p:txBody>
      </p:sp>
      <p:sp>
        <p:nvSpPr>
          <p:cNvPr id="36" name="Text Placeholder 38">
            <a:extLst>
              <a:ext uri="{FF2B5EF4-FFF2-40B4-BE49-F238E27FC236}">
                <a16:creationId xmlns:a16="http://schemas.microsoft.com/office/drawing/2014/main" id="{C0598255-B54B-4B0B-8499-A23443074F66}"/>
              </a:ext>
            </a:extLst>
          </p:cNvPr>
          <p:cNvSpPr txBox="1">
            <a:spLocks/>
          </p:cNvSpPr>
          <p:nvPr/>
        </p:nvSpPr>
        <p:spPr>
          <a:xfrm>
            <a:off x="6591328" y="2884109"/>
            <a:ext cx="2424974" cy="136414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35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Tx/>
              <a:buNone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79388" indent="-173038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tx1">
                  <a:lumMod val="75000"/>
                  <a:lumOff val="25000"/>
                </a:schemeClr>
              </a:buClr>
              <a:buSzPct val="80000"/>
              <a:buFont typeface="Wingdings" panose="05000000000000000000" pitchFamily="2" charset="2"/>
              <a:buChar char="§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79388" indent="-1730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79388" indent="-1730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u="sng" dirty="0">
                <a:solidFill>
                  <a:srgbClr val="99CC33"/>
                </a:solidFill>
              </a:rPr>
              <a:t>Bespoke Product Labelling</a:t>
            </a:r>
          </a:p>
          <a:p>
            <a:r>
              <a:rPr lang="en-US" sz="900" b="0" dirty="0"/>
              <a:t>For a professional finishing touch, our labelling services allow you to tailor products to your requirements. </a:t>
            </a:r>
          </a:p>
          <a:p>
            <a:pPr marL="162878" indent="-84297">
              <a:buFont typeface="Arial" panose="020B0604020202020204" pitchFamily="34" charset="0"/>
              <a:buChar char="•"/>
            </a:pPr>
            <a:r>
              <a:rPr lang="en-US" sz="900" b="0" dirty="0"/>
              <a:t>Labelling from the moment of installation</a:t>
            </a:r>
          </a:p>
          <a:p>
            <a:pPr marL="162878" indent="-84297">
              <a:buFont typeface="Arial" panose="020B0604020202020204" pitchFamily="34" charset="0"/>
              <a:buChar char="•"/>
            </a:pPr>
            <a:r>
              <a:rPr lang="en-US" sz="900" b="0" dirty="0"/>
              <a:t>Save valuable time on-site</a:t>
            </a:r>
          </a:p>
          <a:p>
            <a:pPr marL="162878" indent="-84297">
              <a:buFont typeface="Arial" panose="020B0604020202020204" pitchFamily="34" charset="0"/>
              <a:buChar char="•"/>
            </a:pPr>
            <a:r>
              <a:rPr lang="en-US" sz="900" b="0" dirty="0"/>
              <a:t>Fade proof acrylic for quality and reliability</a:t>
            </a:r>
          </a:p>
        </p:txBody>
      </p:sp>
      <p:pic>
        <p:nvPicPr>
          <p:cNvPr id="42" name="Picture 41" descr="A picture containing text, computer&#10;&#10;Description automatically generated">
            <a:extLst>
              <a:ext uri="{FF2B5EF4-FFF2-40B4-BE49-F238E27FC236}">
                <a16:creationId xmlns:a16="http://schemas.microsoft.com/office/drawing/2014/main" id="{9D0D1539-AD2B-4F41-A911-D4F4A4390D5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91945" y="2769039"/>
            <a:ext cx="1183129" cy="783564"/>
          </a:xfrm>
          <a:prstGeom prst="rect">
            <a:avLst/>
          </a:prstGeom>
        </p:spPr>
      </p:pic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3DDB0FE6-5F09-4D7F-BEBA-905CEA7E32C3}"/>
              </a:ext>
            </a:extLst>
          </p:cNvPr>
          <p:cNvCxnSpPr/>
          <p:nvPr/>
        </p:nvCxnSpPr>
        <p:spPr>
          <a:xfrm>
            <a:off x="4567067" y="2468657"/>
            <a:ext cx="0" cy="1296144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 descr="A picture containing text, indoor, stationary, pencil&#10;&#10;Description automatically generated">
            <a:extLst>
              <a:ext uri="{FF2B5EF4-FFF2-40B4-BE49-F238E27FC236}">
                <a16:creationId xmlns:a16="http://schemas.microsoft.com/office/drawing/2014/main" id="{BD3B836A-594C-BF45-A6D9-0C13D302DF5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88025" y="3582513"/>
            <a:ext cx="1187049" cy="791366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F5908768-204E-4B79-AF23-67F73AD07DC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07641" y="3052208"/>
            <a:ext cx="972000" cy="972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31F601C-2840-B6B4-E3A2-5882C4EDC474}"/>
              </a:ext>
            </a:extLst>
          </p:cNvPr>
          <p:cNvSpPr txBox="1"/>
          <p:nvPr/>
        </p:nvSpPr>
        <p:spPr>
          <a:xfrm>
            <a:off x="138798" y="5125586"/>
            <a:ext cx="88565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99CC33"/>
                </a:solidFill>
                <a:latin typeface="+mj-lt"/>
              </a:rPr>
              <a:t>www.excel-networking.com/specialist-support-services</a:t>
            </a:r>
          </a:p>
        </p:txBody>
      </p:sp>
      <p:sp>
        <p:nvSpPr>
          <p:cNvPr id="5" name="Text Placeholder 36">
            <a:extLst>
              <a:ext uri="{FF2B5EF4-FFF2-40B4-BE49-F238E27FC236}">
                <a16:creationId xmlns:a16="http://schemas.microsoft.com/office/drawing/2014/main" id="{CC2A5425-5684-364B-7A3F-5705CA10F4AC}"/>
              </a:ext>
            </a:extLst>
          </p:cNvPr>
          <p:cNvSpPr txBox="1">
            <a:spLocks/>
          </p:cNvSpPr>
          <p:nvPr/>
        </p:nvSpPr>
        <p:spPr>
          <a:xfrm>
            <a:off x="429200" y="950243"/>
            <a:ext cx="2101850" cy="136414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35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Tx/>
              <a:buNone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79388" indent="-173038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tx1">
                  <a:lumMod val="75000"/>
                  <a:lumOff val="25000"/>
                </a:schemeClr>
              </a:buClr>
              <a:buSzPct val="80000"/>
              <a:buFont typeface="Wingdings" panose="05000000000000000000" pitchFamily="2" charset="2"/>
              <a:buChar char="§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79388" indent="-1730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79388" indent="-1730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u="sng" dirty="0">
                <a:solidFill>
                  <a:srgbClr val="99CC33"/>
                </a:solidFill>
              </a:rPr>
              <a:t>Pre-Terminated Copper Assemblies</a:t>
            </a:r>
          </a:p>
          <a:p>
            <a:r>
              <a:rPr lang="en-US" sz="900" b="0" dirty="0"/>
              <a:t>With 'plug and play' functionality you can save both time and cost on your copper installations.</a:t>
            </a:r>
          </a:p>
          <a:p>
            <a:pPr marL="162878" indent="-84297">
              <a:buFont typeface="Arial" panose="020B0604020202020204" pitchFamily="34" charset="0"/>
              <a:buChar char="•"/>
            </a:pPr>
            <a:r>
              <a:rPr lang="en-US" sz="900" b="0" dirty="0" err="1"/>
              <a:t>Maximises</a:t>
            </a:r>
            <a:r>
              <a:rPr lang="en-US" sz="900" b="0" dirty="0"/>
              <a:t> cable usage</a:t>
            </a:r>
          </a:p>
          <a:p>
            <a:pPr marL="162878" indent="-84297">
              <a:buFont typeface="Arial" panose="020B0604020202020204" pitchFamily="34" charset="0"/>
              <a:buChar char="•"/>
            </a:pPr>
            <a:r>
              <a:rPr lang="en-US" sz="900" b="0" dirty="0"/>
              <a:t>Environmentally friendly - reduces waste onsite</a:t>
            </a:r>
          </a:p>
          <a:p>
            <a:pPr marL="162878" indent="-84297">
              <a:buFont typeface="Arial" panose="020B0604020202020204" pitchFamily="34" charset="0"/>
              <a:buChar char="•"/>
            </a:pPr>
            <a:r>
              <a:rPr lang="en-US" sz="900" b="0" dirty="0"/>
              <a:t>Fully tested and fully traceable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30D6BC7-138D-9C99-5C7C-17279F349155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8155" y="961573"/>
            <a:ext cx="1192210" cy="794807"/>
          </a:xfrm>
          <a:prstGeom prst="rect">
            <a:avLst/>
          </a:prstGeom>
        </p:spPr>
      </p:pic>
      <p:pic>
        <p:nvPicPr>
          <p:cNvPr id="7" name="Picture 6" descr="A picture containing connector, cable&#10;&#10;Description automatically generated">
            <a:extLst>
              <a:ext uri="{FF2B5EF4-FFF2-40B4-BE49-F238E27FC236}">
                <a16:creationId xmlns:a16="http://schemas.microsoft.com/office/drawing/2014/main" id="{2B1E33E7-E615-A739-EFD9-3D67AC955525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8155" y="1794602"/>
            <a:ext cx="1192210" cy="79480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1980001-75CB-8253-644F-D921C9D7961F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86021" y="1274393"/>
            <a:ext cx="972000" cy="972000"/>
          </a:xfrm>
          <a:prstGeom prst="rect">
            <a:avLst/>
          </a:prstGeom>
        </p:spPr>
      </p:pic>
      <p:sp>
        <p:nvSpPr>
          <p:cNvPr id="9" name="Text Placeholder 38">
            <a:extLst>
              <a:ext uri="{FF2B5EF4-FFF2-40B4-BE49-F238E27FC236}">
                <a16:creationId xmlns:a16="http://schemas.microsoft.com/office/drawing/2014/main" id="{7804062A-9719-9EED-BE54-191999DE1D8A}"/>
              </a:ext>
            </a:extLst>
          </p:cNvPr>
          <p:cNvSpPr txBox="1">
            <a:spLocks/>
          </p:cNvSpPr>
          <p:nvPr/>
        </p:nvSpPr>
        <p:spPr>
          <a:xfrm>
            <a:off x="6630220" y="950243"/>
            <a:ext cx="2260120" cy="13641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35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Tx/>
              <a:buNone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79388" indent="-173038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tx1">
                  <a:lumMod val="75000"/>
                  <a:lumOff val="25000"/>
                </a:schemeClr>
              </a:buClr>
              <a:buSzPct val="80000"/>
              <a:buFont typeface="Wingdings" panose="05000000000000000000" pitchFamily="2" charset="2"/>
              <a:buChar char="§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79388" indent="-1730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79388" indent="-1730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u="sng" dirty="0">
                <a:solidFill>
                  <a:srgbClr val="99CC33"/>
                </a:solidFill>
              </a:rPr>
              <a:t>Pre-Terminated Fibre Assemblies</a:t>
            </a:r>
          </a:p>
          <a:p>
            <a:r>
              <a:rPr lang="en-US" sz="900" b="0" dirty="0"/>
              <a:t>For maximum efficiency during </a:t>
            </a:r>
            <a:r>
              <a:rPr lang="en-US" sz="900" b="0" dirty="0" err="1"/>
              <a:t>fibre</a:t>
            </a:r>
            <a:r>
              <a:rPr lang="en-US" sz="900" b="0" dirty="0"/>
              <a:t> installations, opt for one of our                    pre-terminated </a:t>
            </a:r>
            <a:r>
              <a:rPr lang="en-US" sz="900" b="0" dirty="0" err="1"/>
              <a:t>fibre</a:t>
            </a:r>
            <a:r>
              <a:rPr lang="en-US" sz="900" b="0" dirty="0"/>
              <a:t> offerings.</a:t>
            </a:r>
          </a:p>
          <a:p>
            <a:pPr marL="162878" indent="-84297">
              <a:buFont typeface="Arial" panose="020B0604020202020204" pitchFamily="34" charset="0"/>
              <a:buChar char="•"/>
            </a:pPr>
            <a:r>
              <a:rPr lang="en-US" sz="900" b="0" dirty="0"/>
              <a:t>Bespoke lengths to suit your application</a:t>
            </a:r>
          </a:p>
          <a:p>
            <a:pPr marL="162878" indent="-84297">
              <a:buFont typeface="Arial" panose="020B0604020202020204" pitchFamily="34" charset="0"/>
              <a:buChar char="•"/>
            </a:pPr>
            <a:r>
              <a:rPr lang="en-US" sz="900" b="0" dirty="0"/>
              <a:t>Quality-checked to ensure best performance</a:t>
            </a:r>
          </a:p>
          <a:p>
            <a:pPr marL="162878" indent="-84297">
              <a:buFont typeface="Arial" panose="020B0604020202020204" pitchFamily="34" charset="0"/>
              <a:buChar char="•"/>
            </a:pPr>
            <a:r>
              <a:rPr lang="en-US" sz="900" b="0" dirty="0"/>
              <a:t>Available in a variety of core counts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BDB5260-8889-7EDA-4018-41DFE634E694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82863" y="961573"/>
            <a:ext cx="1192211" cy="794807"/>
          </a:xfrm>
          <a:prstGeom prst="rect">
            <a:avLst/>
          </a:prstGeom>
        </p:spPr>
      </p:pic>
      <p:pic>
        <p:nvPicPr>
          <p:cNvPr id="13" name="Picture 12" descr="A picture containing indoor&#10;&#10;Description automatically generated">
            <a:extLst>
              <a:ext uri="{FF2B5EF4-FFF2-40B4-BE49-F238E27FC236}">
                <a16:creationId xmlns:a16="http://schemas.microsoft.com/office/drawing/2014/main" id="{CCAF90EA-D503-4501-F511-14424D104CD9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82864" y="1794603"/>
            <a:ext cx="1192211" cy="79480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F53F792-8CC7-48AF-8CAB-FAF10949CE93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07641" y="1285335"/>
            <a:ext cx="972000" cy="972000"/>
          </a:xfrm>
          <a:prstGeom prst="rect">
            <a:avLst/>
          </a:prstGeom>
        </p:spPr>
      </p:pic>
      <p:sp>
        <p:nvSpPr>
          <p:cNvPr id="17" name="Text Placeholder 37">
            <a:extLst>
              <a:ext uri="{FF2B5EF4-FFF2-40B4-BE49-F238E27FC236}">
                <a16:creationId xmlns:a16="http://schemas.microsoft.com/office/drawing/2014/main" id="{5AD36F41-3C97-B2C4-3857-84A2FEE64049}"/>
              </a:ext>
            </a:extLst>
          </p:cNvPr>
          <p:cNvSpPr txBox="1">
            <a:spLocks/>
          </p:cNvSpPr>
          <p:nvPr/>
        </p:nvSpPr>
        <p:spPr>
          <a:xfrm>
            <a:off x="429200" y="2713950"/>
            <a:ext cx="2456821" cy="149281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35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Tx/>
              <a:buNone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79388" indent="-173038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tx1">
                  <a:lumMod val="75000"/>
                  <a:lumOff val="25000"/>
                </a:schemeClr>
              </a:buClr>
              <a:buSzPct val="80000"/>
              <a:buFont typeface="Wingdings" panose="05000000000000000000" pitchFamily="2" charset="2"/>
              <a:buChar char="§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79388" indent="-1730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79388" indent="-1730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u="sng" dirty="0">
                <a:solidFill>
                  <a:srgbClr val="99CC33"/>
                </a:solidFill>
              </a:rPr>
              <a:t>On-Site Cabinet Assembly &amp; Pre-Configured Racks</a:t>
            </a:r>
          </a:p>
          <a:p>
            <a:r>
              <a:rPr lang="en-US" sz="900" b="0" dirty="0"/>
              <a:t>Our cabinets can be delivered flat-packed and installed by our experienced team with a full inspection and handover. Alternatively, your Environ solutions can be pre-configured and delivered to site with your required items pre-installed.</a:t>
            </a:r>
          </a:p>
          <a:p>
            <a:pPr marL="162878" indent="-84297">
              <a:buFont typeface="Arial" panose="020B0604020202020204" pitchFamily="34" charset="0"/>
              <a:buChar char="•"/>
            </a:pPr>
            <a:r>
              <a:rPr lang="en-US" sz="900" b="0" dirty="0"/>
              <a:t>Any extra accessories can be fitted as required</a:t>
            </a:r>
          </a:p>
          <a:p>
            <a:pPr marL="162878" indent="-84297">
              <a:buFont typeface="Arial" panose="020B0604020202020204" pitchFamily="34" charset="0"/>
              <a:buChar char="•"/>
            </a:pPr>
            <a:r>
              <a:rPr lang="en-US" sz="900" b="0" dirty="0"/>
              <a:t>Save time for your own installation team</a:t>
            </a:r>
          </a:p>
          <a:p>
            <a:pPr marL="162878" indent="-84297">
              <a:buFont typeface="Arial" panose="020B0604020202020204" pitchFamily="34" charset="0"/>
              <a:buChar char="•"/>
            </a:pPr>
            <a:r>
              <a:rPr lang="en-US" sz="900" b="0" dirty="0"/>
              <a:t>Convenient for space-restrictive sites</a:t>
            </a:r>
          </a:p>
          <a:p>
            <a:pPr marL="162878" indent="-84297">
              <a:buFont typeface="Arial" panose="020B0604020202020204" pitchFamily="34" charset="0"/>
              <a:buChar char="•"/>
            </a:pPr>
            <a:r>
              <a:rPr lang="en-US" sz="900" b="0" dirty="0"/>
              <a:t>Products include PDUs, trays, shelves, locks and more </a:t>
            </a:r>
          </a:p>
          <a:p>
            <a:pPr marL="162878" indent="-84297">
              <a:buFont typeface="Arial" panose="020B0604020202020204" pitchFamily="34" charset="0"/>
              <a:buChar char="•"/>
            </a:pPr>
            <a:r>
              <a:rPr lang="en-US" sz="900" b="0" dirty="0"/>
              <a:t>Fast turnaround</a:t>
            </a:r>
          </a:p>
          <a:p>
            <a:pPr marL="162878" indent="-84297">
              <a:buFont typeface="Arial" panose="020B0604020202020204" pitchFamily="34" charset="0"/>
              <a:buChar char="•"/>
            </a:pPr>
            <a:r>
              <a:rPr lang="en-US" sz="900" b="0" dirty="0"/>
              <a:t>25-year Excel warranty*</a:t>
            </a:r>
          </a:p>
          <a:p>
            <a:pPr marL="78581"/>
            <a:endParaRPr lang="en-US" sz="900" b="0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971EA7F2-E7FE-43D1-3FB9-B64309F4DECF}"/>
              </a:ext>
            </a:extLst>
          </p:cNvPr>
          <p:cNvCxnSpPr/>
          <p:nvPr/>
        </p:nvCxnSpPr>
        <p:spPr>
          <a:xfrm>
            <a:off x="4638691" y="3454553"/>
            <a:ext cx="0" cy="1296144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19" descr="A picture containing person, hand&#10;&#10;Description automatically generated">
            <a:extLst>
              <a:ext uri="{FF2B5EF4-FFF2-40B4-BE49-F238E27FC236}">
                <a16:creationId xmlns:a16="http://schemas.microsoft.com/office/drawing/2014/main" id="{41A06FBB-61A8-D6C7-0153-C119592A5E60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38154" y="2769039"/>
            <a:ext cx="1192211" cy="777940"/>
          </a:xfrm>
          <a:prstGeom prst="rect">
            <a:avLst/>
          </a:prstGeom>
        </p:spPr>
      </p:pic>
      <p:pic>
        <p:nvPicPr>
          <p:cNvPr id="21" name="Picture 20" descr="A picture containing indoor, person, kitchen appliance&#10;&#10;Description automatically generated">
            <a:extLst>
              <a:ext uri="{FF2B5EF4-FFF2-40B4-BE49-F238E27FC236}">
                <a16:creationId xmlns:a16="http://schemas.microsoft.com/office/drawing/2014/main" id="{8247EF8E-79DD-B3E4-B701-A71DAE0375FD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38152" y="3586113"/>
            <a:ext cx="1192212" cy="77794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1EFBDCA8-FAA1-A0B6-848A-A7D01238D53B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86021" y="3052208"/>
            <a:ext cx="972000" cy="9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6069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C5CD998-028F-114F-991B-1C8FCBA98F39}"/>
              </a:ext>
            </a:extLst>
          </p:cNvPr>
          <p:cNvSpPr/>
          <p:nvPr/>
        </p:nvSpPr>
        <p:spPr>
          <a:xfrm>
            <a:off x="2263522" y="3791965"/>
            <a:ext cx="4616970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85716">
              <a:defRPr/>
            </a:pPr>
            <a:r>
              <a:rPr lang="fr-FR" sz="2700" dirty="0">
                <a:solidFill>
                  <a:schemeClr val="bg1"/>
                </a:solidFill>
                <a:latin typeface="Roboto" panose="02000000000000000000" pitchFamily="2" charset="0"/>
              </a:rPr>
              <a:t>@excel-networking-solutions</a:t>
            </a: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D7FD93D3-DE09-C745-AF38-2F827215FEC6}"/>
              </a:ext>
            </a:extLst>
          </p:cNvPr>
          <p:cNvGrpSpPr/>
          <p:nvPr/>
        </p:nvGrpSpPr>
        <p:grpSpPr>
          <a:xfrm>
            <a:off x="3651610" y="2371725"/>
            <a:ext cx="533294" cy="530101"/>
            <a:chOff x="4169003" y="3047513"/>
            <a:chExt cx="741664" cy="741664"/>
          </a:xfrm>
        </p:grpSpPr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D000FD9-071F-F149-9436-D6CE3F2AC516}"/>
                </a:ext>
              </a:extLst>
            </p:cNvPr>
            <p:cNvSpPr/>
            <p:nvPr/>
          </p:nvSpPr>
          <p:spPr>
            <a:xfrm>
              <a:off x="4169003" y="3047513"/>
              <a:ext cx="741664" cy="741664"/>
            </a:xfrm>
            <a:prstGeom prst="ellipse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67500" rIns="68580" bIns="675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1050">
                <a:solidFill>
                  <a:schemeClr val="tx1"/>
                </a:solidFill>
                <a:latin typeface="Roboto" panose="02000000000000000000" pitchFamily="2" charset="0"/>
              </a:endParaRPr>
            </a:p>
          </p:txBody>
        </p:sp>
        <p:sp>
          <p:nvSpPr>
            <p:cNvPr id="17" name="Freeform 7">
              <a:extLst>
                <a:ext uri="{FF2B5EF4-FFF2-40B4-BE49-F238E27FC236}">
                  <a16:creationId xmlns:a16="http://schemas.microsoft.com/office/drawing/2014/main" id="{E005096E-46C7-5347-B419-DD2A998E953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48120" y="3227006"/>
              <a:ext cx="383431" cy="382677"/>
            </a:xfrm>
            <a:custGeom>
              <a:avLst/>
              <a:gdLst>
                <a:gd name="T0" fmla="*/ 106 w 114"/>
                <a:gd name="T1" fmla="*/ 0 h 114"/>
                <a:gd name="T2" fmla="*/ 8 w 114"/>
                <a:gd name="T3" fmla="*/ 0 h 114"/>
                <a:gd name="T4" fmla="*/ 0 w 114"/>
                <a:gd name="T5" fmla="*/ 8 h 114"/>
                <a:gd name="T6" fmla="*/ 0 w 114"/>
                <a:gd name="T7" fmla="*/ 106 h 114"/>
                <a:gd name="T8" fmla="*/ 8 w 114"/>
                <a:gd name="T9" fmla="*/ 114 h 114"/>
                <a:gd name="T10" fmla="*/ 106 w 114"/>
                <a:gd name="T11" fmla="*/ 114 h 114"/>
                <a:gd name="T12" fmla="*/ 114 w 114"/>
                <a:gd name="T13" fmla="*/ 106 h 114"/>
                <a:gd name="T14" fmla="*/ 114 w 114"/>
                <a:gd name="T15" fmla="*/ 8 h 114"/>
                <a:gd name="T16" fmla="*/ 106 w 114"/>
                <a:gd name="T17" fmla="*/ 0 h 114"/>
                <a:gd name="T18" fmla="*/ 35 w 114"/>
                <a:gd name="T19" fmla="*/ 96 h 114"/>
                <a:gd name="T20" fmla="*/ 17 w 114"/>
                <a:gd name="T21" fmla="*/ 96 h 114"/>
                <a:gd name="T22" fmla="*/ 17 w 114"/>
                <a:gd name="T23" fmla="*/ 44 h 114"/>
                <a:gd name="T24" fmla="*/ 35 w 114"/>
                <a:gd name="T25" fmla="*/ 44 h 114"/>
                <a:gd name="T26" fmla="*/ 35 w 114"/>
                <a:gd name="T27" fmla="*/ 96 h 114"/>
                <a:gd name="T28" fmla="*/ 26 w 114"/>
                <a:gd name="T29" fmla="*/ 37 h 114"/>
                <a:gd name="T30" fmla="*/ 26 w 114"/>
                <a:gd name="T31" fmla="*/ 37 h 114"/>
                <a:gd name="T32" fmla="*/ 16 w 114"/>
                <a:gd name="T33" fmla="*/ 28 h 114"/>
                <a:gd name="T34" fmla="*/ 26 w 114"/>
                <a:gd name="T35" fmla="*/ 19 h 114"/>
                <a:gd name="T36" fmla="*/ 36 w 114"/>
                <a:gd name="T37" fmla="*/ 28 h 114"/>
                <a:gd name="T38" fmla="*/ 26 w 114"/>
                <a:gd name="T39" fmla="*/ 37 h 114"/>
                <a:gd name="T40" fmla="*/ 97 w 114"/>
                <a:gd name="T41" fmla="*/ 96 h 114"/>
                <a:gd name="T42" fmla="*/ 80 w 114"/>
                <a:gd name="T43" fmla="*/ 96 h 114"/>
                <a:gd name="T44" fmla="*/ 80 w 114"/>
                <a:gd name="T45" fmla="*/ 68 h 114"/>
                <a:gd name="T46" fmla="*/ 71 w 114"/>
                <a:gd name="T47" fmla="*/ 56 h 114"/>
                <a:gd name="T48" fmla="*/ 62 w 114"/>
                <a:gd name="T49" fmla="*/ 63 h 114"/>
                <a:gd name="T50" fmla="*/ 61 w 114"/>
                <a:gd name="T51" fmla="*/ 67 h 114"/>
                <a:gd name="T52" fmla="*/ 61 w 114"/>
                <a:gd name="T53" fmla="*/ 96 h 114"/>
                <a:gd name="T54" fmla="*/ 44 w 114"/>
                <a:gd name="T55" fmla="*/ 96 h 114"/>
                <a:gd name="T56" fmla="*/ 44 w 114"/>
                <a:gd name="T57" fmla="*/ 44 h 114"/>
                <a:gd name="T58" fmla="*/ 61 w 114"/>
                <a:gd name="T59" fmla="*/ 44 h 114"/>
                <a:gd name="T60" fmla="*/ 61 w 114"/>
                <a:gd name="T61" fmla="*/ 51 h 114"/>
                <a:gd name="T62" fmla="*/ 77 w 114"/>
                <a:gd name="T63" fmla="*/ 43 h 114"/>
                <a:gd name="T64" fmla="*/ 97 w 114"/>
                <a:gd name="T65" fmla="*/ 66 h 114"/>
                <a:gd name="T66" fmla="*/ 97 w 114"/>
                <a:gd name="T67" fmla="*/ 96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4" h="114">
                  <a:moveTo>
                    <a:pt x="106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0" y="111"/>
                    <a:pt x="4" y="114"/>
                    <a:pt x="8" y="114"/>
                  </a:cubicBezTo>
                  <a:cubicBezTo>
                    <a:pt x="106" y="114"/>
                    <a:pt x="106" y="114"/>
                    <a:pt x="106" y="114"/>
                  </a:cubicBezTo>
                  <a:cubicBezTo>
                    <a:pt x="110" y="114"/>
                    <a:pt x="114" y="111"/>
                    <a:pt x="114" y="106"/>
                  </a:cubicBezTo>
                  <a:cubicBezTo>
                    <a:pt x="114" y="8"/>
                    <a:pt x="114" y="8"/>
                    <a:pt x="114" y="8"/>
                  </a:cubicBezTo>
                  <a:cubicBezTo>
                    <a:pt x="114" y="3"/>
                    <a:pt x="110" y="0"/>
                    <a:pt x="106" y="0"/>
                  </a:cubicBezTo>
                  <a:close/>
                  <a:moveTo>
                    <a:pt x="35" y="96"/>
                  </a:moveTo>
                  <a:cubicBezTo>
                    <a:pt x="17" y="96"/>
                    <a:pt x="17" y="96"/>
                    <a:pt x="17" y="96"/>
                  </a:cubicBezTo>
                  <a:cubicBezTo>
                    <a:pt x="17" y="44"/>
                    <a:pt x="17" y="44"/>
                    <a:pt x="17" y="44"/>
                  </a:cubicBezTo>
                  <a:cubicBezTo>
                    <a:pt x="35" y="44"/>
                    <a:pt x="35" y="44"/>
                    <a:pt x="35" y="44"/>
                  </a:cubicBezTo>
                  <a:lnTo>
                    <a:pt x="35" y="96"/>
                  </a:lnTo>
                  <a:close/>
                  <a:moveTo>
                    <a:pt x="26" y="37"/>
                  </a:moveTo>
                  <a:cubicBezTo>
                    <a:pt x="26" y="37"/>
                    <a:pt x="26" y="37"/>
                    <a:pt x="26" y="37"/>
                  </a:cubicBezTo>
                  <a:cubicBezTo>
                    <a:pt x="20" y="37"/>
                    <a:pt x="16" y="33"/>
                    <a:pt x="16" y="28"/>
                  </a:cubicBezTo>
                  <a:cubicBezTo>
                    <a:pt x="16" y="23"/>
                    <a:pt x="20" y="19"/>
                    <a:pt x="26" y="19"/>
                  </a:cubicBezTo>
                  <a:cubicBezTo>
                    <a:pt x="32" y="19"/>
                    <a:pt x="36" y="23"/>
                    <a:pt x="36" y="28"/>
                  </a:cubicBezTo>
                  <a:cubicBezTo>
                    <a:pt x="36" y="33"/>
                    <a:pt x="32" y="37"/>
                    <a:pt x="26" y="37"/>
                  </a:cubicBezTo>
                  <a:close/>
                  <a:moveTo>
                    <a:pt x="97" y="96"/>
                  </a:moveTo>
                  <a:cubicBezTo>
                    <a:pt x="80" y="96"/>
                    <a:pt x="80" y="96"/>
                    <a:pt x="80" y="96"/>
                  </a:cubicBezTo>
                  <a:cubicBezTo>
                    <a:pt x="80" y="68"/>
                    <a:pt x="80" y="68"/>
                    <a:pt x="80" y="68"/>
                  </a:cubicBezTo>
                  <a:cubicBezTo>
                    <a:pt x="80" y="61"/>
                    <a:pt x="77" y="56"/>
                    <a:pt x="71" y="56"/>
                  </a:cubicBezTo>
                  <a:cubicBezTo>
                    <a:pt x="66" y="56"/>
                    <a:pt x="63" y="59"/>
                    <a:pt x="62" y="63"/>
                  </a:cubicBezTo>
                  <a:cubicBezTo>
                    <a:pt x="61" y="64"/>
                    <a:pt x="61" y="65"/>
                    <a:pt x="61" y="67"/>
                  </a:cubicBezTo>
                  <a:cubicBezTo>
                    <a:pt x="61" y="96"/>
                    <a:pt x="61" y="96"/>
                    <a:pt x="61" y="96"/>
                  </a:cubicBezTo>
                  <a:cubicBezTo>
                    <a:pt x="44" y="96"/>
                    <a:pt x="44" y="96"/>
                    <a:pt x="44" y="96"/>
                  </a:cubicBezTo>
                  <a:cubicBezTo>
                    <a:pt x="44" y="96"/>
                    <a:pt x="44" y="49"/>
                    <a:pt x="44" y="44"/>
                  </a:cubicBezTo>
                  <a:cubicBezTo>
                    <a:pt x="61" y="44"/>
                    <a:pt x="61" y="44"/>
                    <a:pt x="61" y="44"/>
                  </a:cubicBezTo>
                  <a:cubicBezTo>
                    <a:pt x="61" y="51"/>
                    <a:pt x="61" y="51"/>
                    <a:pt x="61" y="51"/>
                  </a:cubicBezTo>
                  <a:cubicBezTo>
                    <a:pt x="64" y="48"/>
                    <a:pt x="68" y="43"/>
                    <a:pt x="77" y="43"/>
                  </a:cubicBezTo>
                  <a:cubicBezTo>
                    <a:pt x="88" y="43"/>
                    <a:pt x="97" y="50"/>
                    <a:pt x="97" y="66"/>
                  </a:cubicBezTo>
                  <a:lnTo>
                    <a:pt x="97" y="96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lIns="34223" tIns="17112" rIns="34223" bIns="17112"/>
            <a:lstStyle/>
            <a:p>
              <a:pPr defTabSz="406973">
                <a:defRPr/>
              </a:pPr>
              <a:endParaRPr lang="id-ID" sz="1725" kern="0">
                <a:solidFill>
                  <a:prstClr val="black"/>
                </a:solidFill>
                <a:latin typeface="Roboto" panose="02000000000000000000" pitchFamily="2" charset="0"/>
                <a:ea typeface="MS PGothic" pitchFamily="34" charset="-128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C49E620B-C660-A546-BE4B-0FFEEC4824E6}"/>
              </a:ext>
            </a:extLst>
          </p:cNvPr>
          <p:cNvGrpSpPr/>
          <p:nvPr/>
        </p:nvGrpSpPr>
        <p:grpSpPr>
          <a:xfrm>
            <a:off x="5017111" y="2371725"/>
            <a:ext cx="533294" cy="530101"/>
            <a:chOff x="6627537" y="3047513"/>
            <a:chExt cx="741664" cy="741664"/>
          </a:xfrm>
        </p:grpSpPr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EA4A956C-47D3-7D41-BAE1-38521AA403C6}"/>
                </a:ext>
              </a:extLst>
            </p:cNvPr>
            <p:cNvSpPr/>
            <p:nvPr/>
          </p:nvSpPr>
          <p:spPr>
            <a:xfrm>
              <a:off x="6627537" y="3047513"/>
              <a:ext cx="741664" cy="741664"/>
            </a:xfrm>
            <a:prstGeom prst="ellipse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67500" rIns="68580" bIns="675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1050">
                <a:solidFill>
                  <a:schemeClr val="tx1"/>
                </a:solidFill>
                <a:latin typeface="Roboto" panose="02000000000000000000" pitchFamily="2" charset="0"/>
              </a:endParaRPr>
            </a:p>
          </p:txBody>
        </p:sp>
        <p:pic>
          <p:nvPicPr>
            <p:cNvPr id="20" name="Graphique 19">
              <a:extLst>
                <a:ext uri="{FF2B5EF4-FFF2-40B4-BE49-F238E27FC236}">
                  <a16:creationId xmlns:a16="http://schemas.microsoft.com/office/drawing/2014/main" id="{8D949353-928E-1643-9307-3F00F7C89CF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715040" y="3179285"/>
              <a:ext cx="566660" cy="478120"/>
            </a:xfrm>
            <a:prstGeom prst="rect">
              <a:avLst/>
            </a:prstGeom>
          </p:spPr>
        </p:pic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F43D1F3C-EF7C-494D-A658-D15EB13DFCBD}"/>
              </a:ext>
            </a:extLst>
          </p:cNvPr>
          <p:cNvSpPr/>
          <p:nvPr/>
        </p:nvSpPr>
        <p:spPr>
          <a:xfrm>
            <a:off x="2763651" y="1438287"/>
            <a:ext cx="3616696" cy="8540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4950" b="1">
                <a:ln w="25400">
                  <a:noFill/>
                </a:ln>
                <a:solidFill>
                  <a:schemeClr val="accent2"/>
                </a:solidFill>
                <a:latin typeface="Roboto" panose="02000000000000000000" pitchFamily="2" charset="0"/>
              </a:rPr>
              <a:t>FOLLOW US</a:t>
            </a:r>
            <a:endParaRPr lang="fr-FR" sz="825">
              <a:ln w="25400">
                <a:noFill/>
              </a:ln>
              <a:solidFill>
                <a:schemeClr val="accent2"/>
              </a:solidFill>
              <a:latin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446402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37932b49b534d197379cda2c6ad9fd18831b7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UPLICATEID" val="deaada36d41c4a569c6a0751b9380c5f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UPLICATEID" val="e51b4a845b5e416e90a3531326f78ae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UPLICATEID" val="ee12eba37e9e4c2ab0cfc3db405a70e8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UPLICATEID" val="eefdb4fd1c7f465b86ec5a873e2f7d5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UPLICATEID" val="7fcc2956981447fa9b8d29c8874629df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UPLICATEID" val="bcd9e104672d461ba6dc49dc94afe9cd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dirty="0" smtClean="0">
            <a:solidFill>
              <a:schemeClr val="bg1"/>
            </a:solidFill>
            <a:latin typeface="Trebuchet MS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Excel Light Theme">
  <a:themeElements>
    <a:clrScheme name="Custom 2">
      <a:dk1>
        <a:srgbClr val="000000"/>
      </a:dk1>
      <a:lt1>
        <a:srgbClr val="FFFFFF"/>
      </a:lt1>
      <a:dk2>
        <a:srgbClr val="373737"/>
      </a:dk2>
      <a:lt2>
        <a:srgbClr val="DDDDDD"/>
      </a:lt2>
      <a:accent1>
        <a:srgbClr val="99CC33"/>
      </a:accent1>
      <a:accent2>
        <a:srgbClr val="D0E7A1"/>
      </a:accent2>
      <a:accent3>
        <a:srgbClr val="AFD660"/>
      </a:accent3>
      <a:accent4>
        <a:srgbClr val="93C432"/>
      </a:accent4>
      <a:accent5>
        <a:srgbClr val="80AB2B"/>
      </a:accent5>
      <a:accent6>
        <a:srgbClr val="678A22"/>
      </a:accent6>
      <a:hlink>
        <a:srgbClr val="00B0F0"/>
      </a:hlink>
      <a:folHlink>
        <a:srgbClr val="00B0F0"/>
      </a:folHlink>
    </a:clrScheme>
    <a:fontScheme name="Roboto">
      <a:majorFont>
        <a:latin typeface="Roboto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 algn="l">
          <a:defRPr dirty="0" err="1" smtClean="0">
            <a:solidFill>
              <a:schemeClr val="tx1">
                <a:lumMod val="75000"/>
                <a:lumOff val="25000"/>
              </a:schemeClr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Thème Sonepar 2020" id="{E3C372A9-7A43-4A15-B895-74C21C51E582}" vid="{C97AC587-7104-49E7-A280-5840D55BE298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91AECA391E5CA44AF7BB59E8C7E6041" ma:contentTypeVersion="240" ma:contentTypeDescription="Create a new document." ma:contentTypeScope="" ma:versionID="0494a4921f71e6e300669edc74fa8342">
  <xsd:schema xmlns:xsd="http://www.w3.org/2001/XMLSchema" xmlns:xs="http://www.w3.org/2001/XMLSchema" xmlns:p="http://schemas.microsoft.com/office/2006/metadata/properties" xmlns:ns1="http://schemas.microsoft.com/sharepoint/v3" xmlns:ns2="c4d551e0-cb59-4019-a6e7-a8092db9cdfd" xmlns:ns3="e9fa483b-2444-46a9-a3e9-8b9ef6285afc" xmlns:ns4="cb8a2f34-848d-44b4-ad5c-19f09eb1e0cc" targetNamespace="http://schemas.microsoft.com/office/2006/metadata/properties" ma:root="true" ma:fieldsID="93cc8e7429bfea0d298d194dc5ee341d" ns1:_="" ns2:_="" ns3:_="" ns4:_="">
    <xsd:import namespace="http://schemas.microsoft.com/sharepoint/v3"/>
    <xsd:import namespace="c4d551e0-cb59-4019-a6e7-a8092db9cdfd"/>
    <xsd:import namespace="e9fa483b-2444-46a9-a3e9-8b9ef6285afc"/>
    <xsd:import namespace="cb8a2f34-848d-44b4-ad5c-19f09eb1e0c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1:_dlc_ExpireDateSaved" minOccurs="0"/>
                <xsd:element ref="ns1:_dlc_ExpireDate" minOccurs="0"/>
                <xsd:element ref="ns1:_dlc_Exempt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dlc_ExpireDateSaved" ma:index="12" nillable="true" ma:displayName="Original Expiration Date" ma:hidden="true" ma:internalName="_dlc_ExpireDateSaved" ma:readOnly="true">
      <xsd:simpleType>
        <xsd:restriction base="dms:DateTime"/>
      </xsd:simpleType>
    </xsd:element>
    <xsd:element name="_dlc_ExpireDate" ma:index="13" nillable="true" ma:displayName="Expiration Date" ma:description="" ma:hidden="true" ma:indexed="true" ma:internalName="_dlc_ExpireDate" ma:readOnly="true">
      <xsd:simpleType>
        <xsd:restriction base="dms:DateTime"/>
      </xsd:simpleType>
    </xsd:element>
    <xsd:element name="_dlc_Exempt" ma:index="14" nillable="true" ma:displayName="Exempt from Policy" ma:hidden="true" ma:internalName="_dlc_Exempt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4d551e0-cb59-4019-a6e7-a8092db9cdf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2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2" nillable="true" ma:displayName="Length (seconds)" ma:internalName="MediaLengthInSeconds" ma:readOnly="true">
      <xsd:simpleType>
        <xsd:restriction base="dms:Unknown"/>
      </xsd:simpleType>
    </xsd:element>
    <xsd:element name="MediaServiceLocation" ma:index="23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5" nillable="true" ma:taxonomy="true" ma:internalName="lcf76f155ced4ddcb4097134ff3c332f" ma:taxonomyFieldName="MediaServiceImageTags" ma:displayName="Image Tags" ma:readOnly="false" ma:fieldId="{5cf76f15-5ced-4ddc-b409-7134ff3c332f}" ma:taxonomyMulti="true" ma:sspId="ab0ddeb4-36cb-4726-afab-0e6b8fcc137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8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9fa483b-2444-46a9-a3e9-8b9ef6285afc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b8a2f34-848d-44b4-ad5c-19f09eb1e0cc" elementFormDefault="qualified">
    <xsd:import namespace="http://schemas.microsoft.com/office/2006/documentManagement/types"/>
    <xsd:import namespace="http://schemas.microsoft.com/office/infopath/2007/PartnerControls"/>
    <xsd:element name="TaxCatchAll" ma:index="26" nillable="true" ma:displayName="Taxonomy Catch All Column" ma:hidden="true" ma:list="{59222001-9adc-4e6b-be4a-5fe033502913}" ma:internalName="TaxCatchAll" ma:showField="CatchAllData" ma:web="9543e817-1c29-45d8-bfdc-c6a2cba21d5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PolicyDirtyBag xmlns="microsoft.office.server.policy.changes">
  <Microsoft.Office.RecordsManagement.PolicyFeatures.Expiration op="Change"/>
</PolicyDirtyBag>
</file>

<file path=customXml/item3.xml><?xml version="1.0" encoding="utf-8"?>
<?mso-contentType ?>
<p:Policy xmlns:p="office.server.policy" id="" local="true">
  <p:Name>Document</p:Name>
  <p:Description>7 Day delete documents</p:Description>
  <p:Statement/>
  <p:PolicyItems>
    <p:PolicyItem featureId="Microsoft.Office.RecordsManagement.PolicyFeatures.Expiration" staticId="0x010100091AECA391E5CA44AF7BB59E8C7E6041|-1299427027" UniqueId="1aeab3bb-5eaf-45fa-973b-aa1399482091">
      <p:Name>Retention</p:Name>
      <p:Description>Automatic scheduling of content for processing, and performing a retention action on content that has reached its due date.</p:Description>
      <p:CustomData>
        <Schedules nextStageId="2">
          <Schedule type="Default">
            <stages>
              <data stageId="1">
                <formula id="Microsoft.Office.RecordsManagement.PolicyFeatures.Expiration.Formula.BuiltIn">
                  <number>7</number>
                  <property>Created</property>
                  <propertyId>8c06beca-0777-48f7-91c7-6da68bc07b69</propertyId>
                  <period>days</period>
                </formula>
                <action type="action" id="Microsoft.Office.RecordsManagement.PolicyFeatures.Expiration.Action.MoveToRecycleBin"/>
              </data>
            </stages>
          </Schedule>
        </Schedules>
      </p:CustomData>
    </p:PolicyItem>
  </p:PolicyItems>
</p:Policy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5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b8a2f34-848d-44b4-ad5c-19f09eb1e0cc" xsi:nil="true"/>
    <SharedWithUsers xmlns="e9fa483b-2444-46a9-a3e9-8b9ef6285afc">
      <UserInfo>
        <DisplayName>pmulvihill@gratte.com</DisplayName>
        <AccountId>207</AccountId>
        <AccountType/>
      </UserInfo>
      <UserInfo>
        <DisplayName>SharingLinks.877db610-469e-4c71-9527-c382f5885c7f.Flexible.18d33e72-cb3b-4825-bb3e-3b50a1d62894</DisplayName>
        <AccountId>301</AccountId>
        <AccountType/>
      </UserInfo>
      <UserInfo>
        <DisplayName>GOODDEN Catherine</DisplayName>
        <AccountId>348</AccountId>
        <AccountType/>
      </UserInfo>
      <UserInfo>
        <DisplayName>Mike Cessna</DisplayName>
        <AccountId>220</AccountId>
        <AccountType/>
      </UserInfo>
      <UserInfo>
        <DisplayName>SWAIN Bethany</DisplayName>
        <AccountId>680</AccountId>
        <AccountType/>
      </UserInfo>
      <UserInfo>
        <DisplayName>BISHOP Rebecca</DisplayName>
        <AccountId>67</AccountId>
        <AccountType/>
      </UserInfo>
    </SharedWithUsers>
    <lcf76f155ced4ddcb4097134ff3c332f xmlns="c4d551e0-cb59-4019-a6e7-a8092db9cdfd">
      <Terms xmlns="http://schemas.microsoft.com/office/infopath/2007/PartnerControls"/>
    </lcf76f155ced4ddcb4097134ff3c332f>
    <_dlc_ExpireDate xmlns="http://schemas.microsoft.com/sharepoint/v3">2024-04-10T12:34:20+00:00</_dlc_ExpireDate>
  </documentManagement>
</p:properties>
</file>

<file path=customXml/itemProps1.xml><?xml version="1.0" encoding="utf-8"?>
<ds:datastoreItem xmlns:ds="http://schemas.openxmlformats.org/officeDocument/2006/customXml" ds:itemID="{61B6FC9F-30CD-491D-A4AE-24A0052ABAB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c4d551e0-cb59-4019-a6e7-a8092db9cdfd"/>
    <ds:schemaRef ds:uri="e9fa483b-2444-46a9-a3e9-8b9ef6285afc"/>
    <ds:schemaRef ds:uri="cb8a2f34-848d-44b4-ad5c-19f09eb1e0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72EBB21-6C40-40DC-91BF-0EC7323683AD}">
  <ds:schemaRefs>
    <ds:schemaRef ds:uri="microsoft.office.server.policy.changes"/>
  </ds:schemaRefs>
</ds:datastoreItem>
</file>

<file path=customXml/itemProps3.xml><?xml version="1.0" encoding="utf-8"?>
<ds:datastoreItem xmlns:ds="http://schemas.openxmlformats.org/officeDocument/2006/customXml" ds:itemID="{25595408-F617-41AA-87DF-14B5F58D905C}">
  <ds:schemaRefs>
    <ds:schemaRef ds:uri="office.server.policy"/>
  </ds:schemaRefs>
</ds:datastoreItem>
</file>

<file path=customXml/itemProps4.xml><?xml version="1.0" encoding="utf-8"?>
<ds:datastoreItem xmlns:ds="http://schemas.openxmlformats.org/officeDocument/2006/customXml" ds:itemID="{6AFC0933-3CE3-4F00-9904-06E710C0B850}">
  <ds:schemaRefs>
    <ds:schemaRef ds:uri="http://schemas.microsoft.com/sharepoint/v3/contenttype/forms"/>
  </ds:schemaRefs>
</ds:datastoreItem>
</file>

<file path=customXml/itemProps5.xml><?xml version="1.0" encoding="utf-8"?>
<ds:datastoreItem xmlns:ds="http://schemas.openxmlformats.org/officeDocument/2006/customXml" ds:itemID="{245E6A23-B98A-4FEF-9DFA-2655BB2FD94F}">
  <ds:schemaRefs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purl.org/dc/terms/"/>
    <ds:schemaRef ds:uri="cb8a2f34-848d-44b4-ad5c-19f09eb1e0cc"/>
    <ds:schemaRef ds:uri="c4d551e0-cb59-4019-a6e7-a8092db9cdfd"/>
    <ds:schemaRef ds:uri="http://schemas.microsoft.com/office/2006/documentManagement/types"/>
    <ds:schemaRef ds:uri="e9fa483b-2444-46a9-a3e9-8b9ef6285afc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9724</TotalTime>
  <Words>1778</Words>
  <Application>Microsoft Office PowerPoint</Application>
  <PresentationFormat>Diaprojekcija na zaslonu (16:10)</PresentationFormat>
  <Paragraphs>430</Paragraphs>
  <Slides>34</Slides>
  <Notes>4</Notes>
  <HiddenSlides>1</HiddenSlides>
  <MMClips>0</MMClips>
  <ScaleCrop>false</ScaleCrop>
  <HeadingPairs>
    <vt:vector size="6" baseType="variant">
      <vt:variant>
        <vt:lpstr>Uporabljene pisave</vt:lpstr>
      </vt:variant>
      <vt:variant>
        <vt:i4>6</vt:i4>
      </vt:variant>
      <vt:variant>
        <vt:lpstr>Tema</vt:lpstr>
      </vt:variant>
      <vt:variant>
        <vt:i4>2</vt:i4>
      </vt:variant>
      <vt:variant>
        <vt:lpstr>Naslovi diapozitivov</vt:lpstr>
      </vt:variant>
      <vt:variant>
        <vt:i4>34</vt:i4>
      </vt:variant>
    </vt:vector>
  </HeadingPairs>
  <TitlesOfParts>
    <vt:vector size="42" baseType="lpstr">
      <vt:lpstr>Arial</vt:lpstr>
      <vt:lpstr>Calibri</vt:lpstr>
      <vt:lpstr>Myriad Pro Light</vt:lpstr>
      <vt:lpstr>Raavi</vt:lpstr>
      <vt:lpstr>Roboto</vt:lpstr>
      <vt:lpstr>Trebuchet MS</vt:lpstr>
      <vt:lpstr>Office Theme</vt:lpstr>
      <vt:lpstr>Excel Light Theme</vt:lpstr>
      <vt:lpstr>PowerPointova predstavitev</vt:lpstr>
      <vt:lpstr>A Brief History</vt:lpstr>
      <vt:lpstr>Key Facts</vt:lpstr>
      <vt:lpstr>Supply Chain Capability</vt:lpstr>
      <vt:lpstr>Market Leader</vt:lpstr>
      <vt:lpstr>Brand Values</vt:lpstr>
      <vt:lpstr>Third Party Verification</vt:lpstr>
      <vt:lpstr>Why Choose Excel?</vt:lpstr>
      <vt:lpstr>Key Customers - Europe</vt:lpstr>
      <vt:lpstr>Automation - Autostore</vt:lpstr>
      <vt:lpstr>SUSTAINABILITY</vt:lpstr>
      <vt:lpstr>PowerPointova predstavitev</vt:lpstr>
      <vt:lpstr>Zero Plastic Packaging</vt:lpstr>
      <vt:lpstr>Excel and Sustainability</vt:lpstr>
      <vt:lpstr>Excel Partner Programme</vt:lpstr>
      <vt:lpstr>Partner Programme: Benefits</vt:lpstr>
      <vt:lpstr>Partner Programme: Requirements</vt:lpstr>
      <vt:lpstr>Partner Programme: Training</vt:lpstr>
      <vt:lpstr>Excel Partner Area</vt:lpstr>
      <vt:lpstr>Support and Resources</vt:lpstr>
      <vt:lpstr>How We Support You</vt:lpstr>
      <vt:lpstr>Technical Support</vt:lpstr>
      <vt:lpstr>Excel Website | www.excel-networking.com</vt:lpstr>
      <vt:lpstr>Excel Videos</vt:lpstr>
      <vt:lpstr>Product Portfolio</vt:lpstr>
      <vt:lpstr>System Offering</vt:lpstr>
      <vt:lpstr>Converged IP Solutions</vt:lpstr>
      <vt:lpstr>New Products</vt:lpstr>
      <vt:lpstr>Excel Copper Systems</vt:lpstr>
      <vt:lpstr>Excel Enbeam Fibre Systems</vt:lpstr>
      <vt:lpstr>Excel Environ Rack Solutions</vt:lpstr>
      <vt:lpstr>Excel Power Solutions</vt:lpstr>
      <vt:lpstr>Specialist Support Services</vt:lpstr>
      <vt:lpstr>PowerPointova predstavitev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damjan</dc:creator>
  <cp:lastModifiedBy>Monel Monel</cp:lastModifiedBy>
  <cp:revision>724</cp:revision>
  <dcterms:created xsi:type="dcterms:W3CDTF">2012-04-29T15:14:02Z</dcterms:created>
  <dcterms:modified xsi:type="dcterms:W3CDTF">2024-09-24T11:00:54Z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0x010100091AECA391E5CA44AF7BB59E8C7E6041</vt:lpwstr>
  </property>
  <property fmtid="{D5CDD505-2E9C-101B-9397-08002B2CF9AE}" pid="3" name="_dlc_DocIdItemGuid">
    <vt:lpwstr>1dc3cc9a-5e2f-4626-83f5-0c116bdfdd22</vt:lpwstr>
  </property>
  <property fmtid="{D5CDD505-2E9C-101B-9397-08002B2CF9AE}" pid="4" name="ComplianceAssetId">
    <vt:lpwstr/>
  </property>
  <property fmtid="{D5CDD505-2E9C-101B-9397-08002B2CF9AE}" pid="5" name="_ExtendedDescription">
    <vt:lpwstr/>
  </property>
  <property fmtid="{D5CDD505-2E9C-101B-9397-08002B2CF9AE}" pid="6" name="MediaServiceImageTags">
    <vt:lpwstr/>
  </property>
  <property fmtid="{D5CDD505-2E9C-101B-9397-08002B2CF9AE}" pid="7" name="_dlc_policyId">
    <vt:lpwstr>/sites/UK_Mayflex_Sharing-Center/MarketingExternalShare/Documents</vt:lpwstr>
  </property>
  <property fmtid="{D5CDD505-2E9C-101B-9397-08002B2CF9AE}" pid="8" name="ItemRetentionFormula">
    <vt:lpwstr>&lt;formula id="Microsoft.Office.RecordsManagement.PolicyFeatures.Expiration.Formula.BuiltIn"&gt;&lt;number&gt;7&lt;/number&gt;&lt;property&gt;Created&lt;/property&gt;&lt;propertyId&gt;8c06beca-0777-48f7-91c7-6da68bc07b69&lt;/propertyId&gt;&lt;period&gt;days&lt;/period&gt;&lt;/formula&gt;</vt:lpwstr>
  </property>
</Properties>
</file>